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3" r:id="rId3"/>
    <p:sldId id="262" r:id="rId4"/>
    <p:sldId id="268" r:id="rId5"/>
    <p:sldId id="265" r:id="rId6"/>
    <p:sldId id="264" r:id="rId7"/>
    <p:sldId id="266" r:id="rId8"/>
    <p:sldId id="269" r:id="rId9"/>
    <p:sldId id="267" r:id="rId10"/>
    <p:sldId id="270" r:id="rId1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77"/>
  </p:normalViewPr>
  <p:slideViewPr>
    <p:cSldViewPr snapToGrid="0" snapToObjects="1">
      <p:cViewPr varScale="1">
        <p:scale>
          <a:sx n="83" d="100"/>
          <a:sy n="83" d="100"/>
        </p:scale>
        <p:origin x="7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600" dirty="0">
                <a:solidFill>
                  <a:srgbClr val="002060"/>
                </a:solidFill>
              </a:rPr>
              <a:t>% </a:t>
            </a:r>
            <a:r>
              <a:rPr lang="fr-CA" sz="1600" dirty="0" err="1">
                <a:solidFill>
                  <a:srgbClr val="002060"/>
                </a:solidFill>
              </a:rPr>
              <a:t>who</a:t>
            </a:r>
            <a:r>
              <a:rPr lang="fr-CA" sz="1600" dirty="0">
                <a:solidFill>
                  <a:srgbClr val="002060"/>
                </a:solidFill>
              </a:rPr>
              <a:t> care for </a:t>
            </a:r>
            <a:r>
              <a:rPr lang="fr-CA" sz="1600" dirty="0" err="1">
                <a:solidFill>
                  <a:srgbClr val="002060"/>
                </a:solidFill>
              </a:rPr>
              <a:t>children</a:t>
            </a:r>
            <a:r>
              <a:rPr lang="fr-CA" sz="1600" dirty="0">
                <a:solidFill>
                  <a:srgbClr val="002060"/>
                </a:solidFill>
              </a:rPr>
              <a:t> full time by </a:t>
            </a:r>
            <a:r>
              <a:rPr lang="fr-CA" sz="1600" dirty="0" err="1">
                <a:solidFill>
                  <a:srgbClr val="002060"/>
                </a:solidFill>
              </a:rPr>
              <a:t>gender</a:t>
            </a:r>
            <a:endParaRPr lang="fr-CA" sz="16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fr-CA" sz="1600" dirty="0">
                <a:solidFill>
                  <a:srgbClr val="002060"/>
                </a:solidFill>
              </a:rPr>
              <a:t>% selon le genre qui prennent soin des enfants à plein temps</a:t>
            </a:r>
            <a:endParaRPr lang="en-CA" sz="160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7243094355739E-2"/>
          <c:y val="0.2090313725490196"/>
          <c:w val="0.8893948117453393"/>
          <c:h val="0.671826143790849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Sheet1!$B$101</c:f>
              <c:strCache>
                <c:ptCount val="1"/>
                <c:pt idx="0">
                  <c:v>% who care for children full time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Sheet1!$A$102:$A$103</c:f>
              <c:strCache>
                <c:ptCount val="2"/>
                <c:pt idx="0">
                  <c:v>Women/Femmes</c:v>
                </c:pt>
                <c:pt idx="1">
                  <c:v>Men/Hommes</c:v>
                </c:pt>
              </c:strCache>
            </c:strRef>
          </c:cat>
          <c:val>
            <c:numRef>
              <c:f>Sheet1!$B$102:$B$103</c:f>
              <c:numCache>
                <c:formatCode>0.00%</c:formatCode>
                <c:ptCount val="2"/>
                <c:pt idx="0">
                  <c:v>0.1391</c:v>
                </c:pt>
                <c:pt idx="1">
                  <c:v>2.5600000000000001E-2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1-41E0-9BB1-160D599F1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2565087"/>
        <c:axId val="1322578735"/>
      </c:barChart>
      <c:catAx>
        <c:axId val="1322565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2578735"/>
        <c:crosses val="autoZero"/>
        <c:auto val="1"/>
        <c:lblAlgn val="ctr"/>
        <c:lblOffset val="100"/>
        <c:noMultiLvlLbl val="0"/>
      </c:catAx>
      <c:valAx>
        <c:axId val="1322578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2565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2060">
          <a:alpha val="88000"/>
        </a:srgbClr>
      </a:solidFill>
    </a:ln>
    <a:effectLst/>
  </c:spPr>
  <c:txPr>
    <a:bodyPr/>
    <a:lstStyle/>
    <a:p>
      <a:pPr>
        <a:defRPr>
          <a:ln>
            <a:noFill/>
          </a:ln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002060"/>
                </a:solidFill>
              </a:rPr>
              <a:t>% by gender who work while caring for children or work while children sleep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en-US">
                <a:solidFill>
                  <a:srgbClr val="002060"/>
                </a:solidFill>
              </a:rPr>
              <a:t>% selon le genre </a:t>
            </a:r>
            <a:r>
              <a:rPr lang="fr-FR" sz="1400" b="0" i="0" u="none" strike="noStrike" baseline="0">
                <a:solidFill>
                  <a:srgbClr val="002060"/>
                </a:solidFill>
              </a:rPr>
              <a:t>qui travaillent tout en s'occupant des enfants ou qui travaillent pendant que les enfants dorment</a:t>
            </a:r>
            <a:endParaRPr lang="en-US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Sheet1!$B$207</c:f>
              <c:strCache>
                <c:ptCount val="1"/>
                <c:pt idx="0">
                  <c:v>Percentage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Sheet1!$A$208:$A$209</c:f>
              <c:strCache>
                <c:ptCount val="2"/>
                <c:pt idx="0">
                  <c:v>Women/
Femmes</c:v>
                </c:pt>
                <c:pt idx="1">
                  <c:v>Men/
Hommes</c:v>
                </c:pt>
              </c:strCache>
            </c:strRef>
          </c:cat>
          <c:val>
            <c:numRef>
              <c:f>Sheet1!$B$208:$B$209</c:f>
              <c:numCache>
                <c:formatCode>0%</c:formatCode>
                <c:ptCount val="2"/>
                <c:pt idx="0">
                  <c:v>0.25209999999999999</c:v>
                </c:pt>
                <c:pt idx="1">
                  <c:v>7.6899999999999996E-2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19-4220-8FB3-05550469F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7640304"/>
        <c:axId val="443344128"/>
      </c:barChart>
      <c:catAx>
        <c:axId val="92764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344128"/>
        <c:crosses val="autoZero"/>
        <c:auto val="1"/>
        <c:lblAlgn val="ctr"/>
        <c:lblOffset val="100"/>
        <c:noMultiLvlLbl val="0"/>
      </c:catAx>
      <c:valAx>
        <c:axId val="44334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7640304"/>
        <c:crosses val="autoZero"/>
        <c:crossBetween val="between"/>
      </c:valAx>
      <c:spPr>
        <a:noFill/>
        <a:ln>
          <a:solidFill>
            <a:srgbClr val="00206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CA" sz="1600" b="0" i="0" baseline="0" dirty="0">
                <a:solidFill>
                  <a:srgbClr val="002060"/>
                </a:solidFill>
                <a:effectLst/>
              </a:rPr>
              <a:t> Compared to your plans before the pandemic, how likely are you to run for an elected position in your local?</a:t>
            </a:r>
            <a:endParaRPr lang="en-CA" sz="1600" dirty="0">
              <a:solidFill>
                <a:srgbClr val="002060"/>
              </a:solidFill>
              <a:effectLst/>
            </a:endParaRPr>
          </a:p>
          <a:p>
            <a:pPr>
              <a:defRPr sz="1600">
                <a:solidFill>
                  <a:srgbClr val="002060"/>
                </a:solidFill>
              </a:defRPr>
            </a:pPr>
            <a:r>
              <a:rPr lang="fr-CA" sz="1600" b="0" i="0" baseline="0" dirty="0">
                <a:solidFill>
                  <a:srgbClr val="002060"/>
                </a:solidFill>
                <a:effectLst/>
              </a:rPr>
              <a:t>Comparativement à vos plans avant la pandémie, quelle est la probabilité que vous vous présentiez comme candidate/candidat à un poste électif dans</a:t>
            </a:r>
            <a:endParaRPr lang="en-CA" sz="1600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Sheet1!$B$166</c:f>
              <c:strCache>
                <c:ptCount val="1"/>
                <c:pt idx="0">
                  <c:v>More likely/
Plus probable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Sheet1!$A$167:$A$170</c:f>
              <c:strCache>
                <c:ptCount val="4"/>
                <c:pt idx="0">
                  <c:v>Women/
Femmes</c:v>
                </c:pt>
                <c:pt idx="1">
                  <c:v>Men/
Hommes</c:v>
                </c:pt>
                <c:pt idx="2">
                  <c:v>Racialized and Indigenous  workers/
Travailleuses et travailleurs racialisé(e)s et autochtones</c:v>
                </c:pt>
                <c:pt idx="3">
                  <c:v>Workers with a disability/
Travailleuses et travailleurs handicapés</c:v>
                </c:pt>
              </c:strCache>
            </c:strRef>
          </c:cat>
          <c:val>
            <c:numRef>
              <c:f>Sheet1!$B$167:$B$170</c:f>
              <c:numCache>
                <c:formatCode>0.00%</c:formatCode>
                <c:ptCount val="4"/>
                <c:pt idx="0">
                  <c:v>7.1400000000000005E-2</c:v>
                </c:pt>
                <c:pt idx="1">
                  <c:v>6.6100000000000006E-2</c:v>
                </c:pt>
                <c:pt idx="2">
                  <c:v>5.4300000000000001E-2</c:v>
                </c:pt>
                <c:pt idx="3">
                  <c:v>0.16220000000000001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A9-4FE2-8B14-6E2FE028D18D}"/>
            </c:ext>
          </c:extLst>
        </c:ser>
        <c:ser>
          <c:idx val="1"/>
          <c:order val="1"/>
          <c:tx>
            <c:strRef>
              <c:f>Sheet1!$C$166</c:f>
              <c:strCache>
                <c:ptCount val="1"/>
                <c:pt idx="0">
                  <c:v>About the same/
À peu près la même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Sheet1!$A$167:$A$170</c:f>
              <c:strCache>
                <c:ptCount val="4"/>
                <c:pt idx="0">
                  <c:v>Women/
Femmes</c:v>
                </c:pt>
                <c:pt idx="1">
                  <c:v>Men/
Hommes</c:v>
                </c:pt>
                <c:pt idx="2">
                  <c:v>Racialized and Indigenous  workers/
Travailleuses et travailleurs racialisé(e)s et autochtones</c:v>
                </c:pt>
                <c:pt idx="3">
                  <c:v>Workers with a disability/
Travailleuses et travailleurs handicapés</c:v>
                </c:pt>
              </c:strCache>
            </c:strRef>
          </c:cat>
          <c:val>
            <c:numRef>
              <c:f>Sheet1!$C$167:$C$170</c:f>
              <c:numCache>
                <c:formatCode>0.00%</c:formatCode>
                <c:ptCount val="4"/>
                <c:pt idx="0">
                  <c:v>0.31169999999999998</c:v>
                </c:pt>
                <c:pt idx="1">
                  <c:v>0.40439999999999998</c:v>
                </c:pt>
                <c:pt idx="2">
                  <c:v>0.29349999999999998</c:v>
                </c:pt>
                <c:pt idx="3">
                  <c:v>0.16220000000000001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A9-4FE2-8B14-6E2FE028D18D}"/>
            </c:ext>
          </c:extLst>
        </c:ser>
        <c:ser>
          <c:idx val="2"/>
          <c:order val="2"/>
          <c:tx>
            <c:strRef>
              <c:f>Sheet1!$D$166</c:f>
              <c:strCache>
                <c:ptCount val="1"/>
                <c:pt idx="0">
                  <c:v>Less likely/
Moins probable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Sheet1!$A$167:$A$170</c:f>
              <c:strCache>
                <c:ptCount val="4"/>
                <c:pt idx="0">
                  <c:v>Women/
Femmes</c:v>
                </c:pt>
                <c:pt idx="1">
                  <c:v>Men/
Hommes</c:v>
                </c:pt>
                <c:pt idx="2">
                  <c:v>Racialized and Indigenous  workers/
Travailleuses et travailleurs racialisé(e)s et autochtones</c:v>
                </c:pt>
                <c:pt idx="3">
                  <c:v>Workers with a disability/
Travailleuses et travailleurs handicapés</c:v>
                </c:pt>
              </c:strCache>
            </c:strRef>
          </c:cat>
          <c:val>
            <c:numRef>
              <c:f>Sheet1!$D$167:$D$170</c:f>
              <c:numCache>
                <c:formatCode>0.00%</c:formatCode>
                <c:ptCount val="4"/>
                <c:pt idx="0">
                  <c:v>6.8099999999999994E-2</c:v>
                </c:pt>
                <c:pt idx="1">
                  <c:v>0.13239999999999999</c:v>
                </c:pt>
                <c:pt idx="2">
                  <c:v>0.13039999999999999</c:v>
                </c:pt>
                <c:pt idx="3">
                  <c:v>0.1081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A9-4FE2-8B14-6E2FE028D18D}"/>
            </c:ext>
          </c:extLst>
        </c:ser>
        <c:ser>
          <c:idx val="3"/>
          <c:order val="3"/>
          <c:tx>
            <c:strRef>
              <c:f>Sheet1!$E$166</c:f>
              <c:strCache>
                <c:ptCount val="1"/>
                <c:pt idx="0">
                  <c:v>Not at all interested/
Pas du tout intéressé(e)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Sheet1!$A$167:$A$170</c:f>
              <c:strCache>
                <c:ptCount val="4"/>
                <c:pt idx="0">
                  <c:v>Women/
Femmes</c:v>
                </c:pt>
                <c:pt idx="1">
                  <c:v>Men/
Hommes</c:v>
                </c:pt>
                <c:pt idx="2">
                  <c:v>Racialized and Indigenous  workers/
Travailleuses et travailleurs racialisé(e)s et autochtones</c:v>
                </c:pt>
                <c:pt idx="3">
                  <c:v>Workers with a disability/
Travailleuses et travailleurs handicapés</c:v>
                </c:pt>
              </c:strCache>
            </c:strRef>
          </c:cat>
          <c:val>
            <c:numRef>
              <c:f>Sheet1!$E$167:$E$170</c:f>
              <c:numCache>
                <c:formatCode>0.00%</c:formatCode>
                <c:ptCount val="4"/>
                <c:pt idx="0">
                  <c:v>0.54869999999999997</c:v>
                </c:pt>
                <c:pt idx="1">
                  <c:v>0.39710000000000001</c:v>
                </c:pt>
                <c:pt idx="2">
                  <c:v>0.52170000000000005</c:v>
                </c:pt>
                <c:pt idx="3">
                  <c:v>0.56759999999999999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A9-4FE2-8B14-6E2FE028D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7361808"/>
        <c:axId val="875917952"/>
      </c:barChart>
      <c:catAx>
        <c:axId val="58736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5917952"/>
        <c:crosses val="autoZero"/>
        <c:auto val="1"/>
        <c:lblAlgn val="ctr"/>
        <c:lblOffset val="100"/>
        <c:noMultiLvlLbl val="0"/>
      </c:catAx>
      <c:valAx>
        <c:axId val="87591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361808"/>
        <c:crosses val="autoZero"/>
        <c:crossBetween val="between"/>
      </c:valAx>
      <c:spPr>
        <a:noFill/>
        <a:ln>
          <a:solidFill>
            <a:srgbClr val="00206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CA" sz="1600" dirty="0">
                <a:solidFill>
                  <a:srgbClr val="002060"/>
                </a:solidFill>
              </a:rPr>
              <a:t>Compared</a:t>
            </a:r>
            <a:r>
              <a:rPr lang="en-CA" sz="1600" baseline="0" dirty="0">
                <a:solidFill>
                  <a:srgbClr val="002060"/>
                </a:solidFill>
              </a:rPr>
              <a:t> to before the pandemic, how do you rate your stress level?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2060"/>
                </a:solidFill>
              </a:defRPr>
            </a:pPr>
            <a:r>
              <a:rPr lang="fr-CA" sz="1600" b="0" i="0" baseline="0" dirty="0">
                <a:solidFill>
                  <a:srgbClr val="002060"/>
                </a:solidFill>
                <a:effectLst/>
              </a:rPr>
              <a:t>Comparativement à celui ressenti avant la pandémie, comment décririez-vous votre niveau de stress?</a:t>
            </a:r>
            <a:endParaRPr lang="en-CA" sz="1600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Sheet1!$B$184</c:f>
              <c:strCache>
                <c:ptCount val="1"/>
                <c:pt idx="0">
                  <c:v>Much better or somewhat better/
Beaucoup mieux ou 
légèrement mieux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Sheet1!$A$185:$A$188</c:f>
              <c:strCache>
                <c:ptCount val="4"/>
                <c:pt idx="0">
                  <c:v>Women/
Femmes</c:v>
                </c:pt>
                <c:pt idx="1">
                  <c:v>Men/
Hommes</c:v>
                </c:pt>
                <c:pt idx="2">
                  <c:v>Racialized and Indigenous workers/
Travailleuses et travailleurs racialisé(e)s et autochtones</c:v>
                </c:pt>
                <c:pt idx="3">
                  <c:v>Workers with a disability/
Travailleuses et travailleurs handicapés</c:v>
                </c:pt>
              </c:strCache>
            </c:strRef>
          </c:cat>
          <c:val>
            <c:numRef>
              <c:f>Sheet1!$B$185:$B$188</c:f>
              <c:numCache>
                <c:formatCode>0%</c:formatCode>
                <c:ptCount val="4"/>
                <c:pt idx="0">
                  <c:v>0.1169</c:v>
                </c:pt>
                <c:pt idx="1">
                  <c:v>7.3499999999999996E-2</c:v>
                </c:pt>
                <c:pt idx="2">
                  <c:v>0.14000000000000001</c:v>
                </c:pt>
                <c:pt idx="3">
                  <c:v>0.18920000000000001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90-4482-BDA7-5D90690E0674}"/>
            </c:ext>
          </c:extLst>
        </c:ser>
        <c:ser>
          <c:idx val="1"/>
          <c:order val="1"/>
          <c:tx>
            <c:strRef>
              <c:f>Sheet1!$C$184</c:f>
              <c:strCache>
                <c:ptCount val="1"/>
                <c:pt idx="0">
                  <c:v>About the same/
À peu près le même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Sheet1!$A$185:$A$188</c:f>
              <c:strCache>
                <c:ptCount val="4"/>
                <c:pt idx="0">
                  <c:v>Women/
Femmes</c:v>
                </c:pt>
                <c:pt idx="1">
                  <c:v>Men/
Hommes</c:v>
                </c:pt>
                <c:pt idx="2">
                  <c:v>Racialized and Indigenous workers/
Travailleuses et travailleurs racialisé(e)s et autochtones</c:v>
                </c:pt>
                <c:pt idx="3">
                  <c:v>Workers with a disability/
Travailleuses et travailleurs handicapés</c:v>
                </c:pt>
              </c:strCache>
            </c:strRef>
          </c:cat>
          <c:val>
            <c:numRef>
              <c:f>Sheet1!$C$185:$C$188</c:f>
              <c:numCache>
                <c:formatCode>0%</c:formatCode>
                <c:ptCount val="4"/>
                <c:pt idx="0">
                  <c:v>0.16880000000000001</c:v>
                </c:pt>
                <c:pt idx="1">
                  <c:v>0.23530000000000001</c:v>
                </c:pt>
                <c:pt idx="2">
                  <c:v>0.2</c:v>
                </c:pt>
                <c:pt idx="3">
                  <c:v>0.18920000000000001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90-4482-BDA7-5D90690E0674}"/>
            </c:ext>
          </c:extLst>
        </c:ser>
        <c:ser>
          <c:idx val="2"/>
          <c:order val="2"/>
          <c:tx>
            <c:strRef>
              <c:f>Sheet1!$D$184</c:f>
              <c:strCache>
                <c:ptCount val="1"/>
                <c:pt idx="0">
                  <c:v>Somewhat worse or much worse/
Légèrement plus élevé ou 
beaucoup plus élevé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Sheet1!$A$185:$A$188</c:f>
              <c:strCache>
                <c:ptCount val="4"/>
                <c:pt idx="0">
                  <c:v>Women/
Femmes</c:v>
                </c:pt>
                <c:pt idx="1">
                  <c:v>Men/
Hommes</c:v>
                </c:pt>
                <c:pt idx="2">
                  <c:v>Racialized and Indigenous workers/
Travailleuses et travailleurs racialisé(e)s et autochtones</c:v>
                </c:pt>
                <c:pt idx="3">
                  <c:v>Workers with a disability/
Travailleuses et travailleurs handicapés</c:v>
                </c:pt>
              </c:strCache>
            </c:strRef>
          </c:cat>
          <c:val>
            <c:numRef>
              <c:f>Sheet1!$D$185:$D$188</c:f>
              <c:numCache>
                <c:formatCode>0%</c:formatCode>
                <c:ptCount val="4"/>
                <c:pt idx="0">
                  <c:v>0.71430000000000005</c:v>
                </c:pt>
                <c:pt idx="1">
                  <c:v>0.68379999999999996</c:v>
                </c:pt>
                <c:pt idx="2">
                  <c:v>0.57999999999999996</c:v>
                </c:pt>
                <c:pt idx="3">
                  <c:v>0.62160000000000004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90-4482-BDA7-5D90690E0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895184"/>
        <c:axId val="440031056"/>
      </c:barChart>
      <c:catAx>
        <c:axId val="58889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031056"/>
        <c:crosses val="autoZero"/>
        <c:auto val="1"/>
        <c:lblAlgn val="ctr"/>
        <c:lblOffset val="100"/>
        <c:noMultiLvlLbl val="0"/>
      </c:catAx>
      <c:valAx>
        <c:axId val="44003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895184"/>
        <c:crosses val="autoZero"/>
        <c:crossBetween val="between"/>
      </c:valAx>
      <c:spPr>
        <a:noFill/>
        <a:ln>
          <a:solidFill>
            <a:srgbClr val="00206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CA" sz="1800" b="0" i="0" baseline="0" dirty="0">
                <a:solidFill>
                  <a:srgbClr val="002060"/>
                </a:solidFill>
                <a:effectLst/>
              </a:rPr>
              <a:t>Impact of events related to racism and injustice</a:t>
            </a:r>
            <a:endParaRPr lang="en-CA" dirty="0">
              <a:solidFill>
                <a:srgbClr val="002060"/>
              </a:solidFill>
              <a:effectLst/>
            </a:endParaRPr>
          </a:p>
          <a:p>
            <a:pPr>
              <a:defRPr>
                <a:solidFill>
                  <a:srgbClr val="002060"/>
                </a:solidFill>
              </a:defRPr>
            </a:pPr>
            <a:r>
              <a:rPr lang="fr-CA" sz="1800" b="0" i="0" baseline="0" dirty="0">
                <a:solidFill>
                  <a:srgbClr val="002060"/>
                </a:solidFill>
                <a:effectLst/>
              </a:rPr>
              <a:t>Incidence des événements liés au racisme et à l’injustice sur :</a:t>
            </a:r>
            <a:endParaRPr lang="en-CA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Sheet1!$B$191</c:f>
              <c:strCache>
                <c:ptCount val="1"/>
                <c:pt idx="0">
                  <c:v>Significant impact/
Incidence considérable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Sheet1!$A$192:$A$196</c:f>
              <c:strCache>
                <c:ptCount val="5"/>
                <c:pt idx="0">
                  <c:v>Your paid work/
Votre travail rémunéré</c:v>
                </c:pt>
                <c:pt idx="1">
                  <c:v>Your ability to take on paid work/
Votre capacité à accepter du travail rémunéré</c:v>
                </c:pt>
                <c:pt idx="2">
                  <c:v>Your ability to take on union work/
Votre capacité à accepter du travail du syndicat</c:v>
                </c:pt>
                <c:pt idx="3">
                  <c:v>Your mental health/
Votre santé mentale</c:v>
                </c:pt>
                <c:pt idx="4">
                  <c:v>Relations with family and friends/
Les relations avec votre famille et vos amis</c:v>
                </c:pt>
              </c:strCache>
            </c:strRef>
          </c:cat>
          <c:val>
            <c:numRef>
              <c:f>Sheet1!$B$192:$B$196</c:f>
              <c:numCache>
                <c:formatCode>0%</c:formatCode>
                <c:ptCount val="5"/>
                <c:pt idx="0">
                  <c:v>4.9500000000000002E-2</c:v>
                </c:pt>
                <c:pt idx="1">
                  <c:v>1.9400000000000001E-2</c:v>
                </c:pt>
                <c:pt idx="2">
                  <c:v>4.0899999999999999E-2</c:v>
                </c:pt>
                <c:pt idx="3">
                  <c:v>0.1613</c:v>
                </c:pt>
                <c:pt idx="4">
                  <c:v>9.4600000000000004E-2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0F-4F71-887B-8DEA6DBC903C}"/>
            </c:ext>
          </c:extLst>
        </c:ser>
        <c:ser>
          <c:idx val="1"/>
          <c:order val="1"/>
          <c:tx>
            <c:strRef>
              <c:f>Sheet1!$C$191</c:f>
              <c:strCache>
                <c:ptCount val="1"/>
                <c:pt idx="0">
                  <c:v>Some impact/
Une certaine incidence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Sheet1!$A$192:$A$196</c:f>
              <c:strCache>
                <c:ptCount val="5"/>
                <c:pt idx="0">
                  <c:v>Your paid work/
Votre travail rémunéré</c:v>
                </c:pt>
                <c:pt idx="1">
                  <c:v>Your ability to take on paid work/
Votre capacité à accepter du travail rémunéré</c:v>
                </c:pt>
                <c:pt idx="2">
                  <c:v>Your ability to take on union work/
Votre capacité à accepter du travail du syndicat</c:v>
                </c:pt>
                <c:pt idx="3">
                  <c:v>Your mental health/
Votre santé mentale</c:v>
                </c:pt>
                <c:pt idx="4">
                  <c:v>Relations with family and friends/
Les relations avec votre famille et vos amis</c:v>
                </c:pt>
              </c:strCache>
            </c:strRef>
          </c:cat>
          <c:val>
            <c:numRef>
              <c:f>Sheet1!$C$192:$C$196</c:f>
              <c:numCache>
                <c:formatCode>0%</c:formatCode>
                <c:ptCount val="5"/>
                <c:pt idx="0">
                  <c:v>0.1527</c:v>
                </c:pt>
                <c:pt idx="1">
                  <c:v>6.0199999999999997E-2</c:v>
                </c:pt>
                <c:pt idx="2">
                  <c:v>7.9600000000000004E-2</c:v>
                </c:pt>
                <c:pt idx="3">
                  <c:v>0.47739999999999999</c:v>
                </c:pt>
                <c:pt idx="4">
                  <c:v>0.2989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0F-4F71-887B-8DEA6DBC903C}"/>
            </c:ext>
          </c:extLst>
        </c:ser>
        <c:ser>
          <c:idx val="2"/>
          <c:order val="2"/>
          <c:tx>
            <c:strRef>
              <c:f>Sheet1!$D$191</c:f>
              <c:strCache>
                <c:ptCount val="1"/>
                <c:pt idx="0">
                  <c:v>No impact/
Aucune incidence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Sheet1!$A$192:$A$196</c:f>
              <c:strCache>
                <c:ptCount val="5"/>
                <c:pt idx="0">
                  <c:v>Your paid work/
Votre travail rémunéré</c:v>
                </c:pt>
                <c:pt idx="1">
                  <c:v>Your ability to take on paid work/
Votre capacité à accepter du travail rémunéré</c:v>
                </c:pt>
                <c:pt idx="2">
                  <c:v>Your ability to take on union work/
Votre capacité à accepter du travail du syndicat</c:v>
                </c:pt>
                <c:pt idx="3">
                  <c:v>Your mental health/
Votre santé mentale</c:v>
                </c:pt>
                <c:pt idx="4">
                  <c:v>Relations with family and friends/
Les relations avec votre famille et vos amis</c:v>
                </c:pt>
              </c:strCache>
            </c:strRef>
          </c:cat>
          <c:val>
            <c:numRef>
              <c:f>Sheet1!$D$192:$D$196</c:f>
              <c:numCache>
                <c:formatCode>0%</c:formatCode>
                <c:ptCount val="5"/>
                <c:pt idx="0">
                  <c:v>0.73329999999999995</c:v>
                </c:pt>
                <c:pt idx="1">
                  <c:v>0.85160000000000002</c:v>
                </c:pt>
                <c:pt idx="2">
                  <c:v>0.80430000000000001</c:v>
                </c:pt>
                <c:pt idx="3">
                  <c:v>0.31180000000000002</c:v>
                </c:pt>
                <c:pt idx="4">
                  <c:v>0.55479999999999996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0F-4F71-887B-8DEA6DBC903C}"/>
            </c:ext>
          </c:extLst>
        </c:ser>
        <c:ser>
          <c:idx val="3"/>
          <c:order val="3"/>
          <c:tx>
            <c:strRef>
              <c:f>Sheet1!$E$191</c:f>
              <c:strCache>
                <c:ptCount val="1"/>
                <c:pt idx="0">
                  <c:v>Prefer not to say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Sheet1!$A$192:$A$196</c:f>
              <c:strCache>
                <c:ptCount val="5"/>
                <c:pt idx="0">
                  <c:v>Your paid work/
Votre travail rémunéré</c:v>
                </c:pt>
                <c:pt idx="1">
                  <c:v>Your ability to take on paid work/
Votre capacité à accepter du travail rémunéré</c:v>
                </c:pt>
                <c:pt idx="2">
                  <c:v>Your ability to take on union work/
Votre capacité à accepter du travail du syndicat</c:v>
                </c:pt>
                <c:pt idx="3">
                  <c:v>Your mental health/
Votre santé mentale</c:v>
                </c:pt>
                <c:pt idx="4">
                  <c:v>Relations with family and friends/
Les relations avec votre famille et vos amis</c:v>
                </c:pt>
              </c:strCache>
            </c:strRef>
          </c:cat>
          <c:val>
            <c:numRef>
              <c:f>Sheet1!$E$192:$E$196</c:f>
              <c:numCache>
                <c:formatCode>0%</c:formatCode>
                <c:ptCount val="5"/>
                <c:pt idx="0">
                  <c:v>0.06</c:v>
                </c:pt>
                <c:pt idx="1">
                  <c:v>7.0000000000000007E-2</c:v>
                </c:pt>
                <c:pt idx="2">
                  <c:v>0.08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0F-4F71-887B-8DEA6DBC9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0799696"/>
        <c:axId val="885040144"/>
      </c:barChart>
      <c:catAx>
        <c:axId val="600799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040144"/>
        <c:crosses val="autoZero"/>
        <c:auto val="1"/>
        <c:lblAlgn val="ctr"/>
        <c:lblOffset val="100"/>
        <c:noMultiLvlLbl val="0"/>
      </c:catAx>
      <c:valAx>
        <c:axId val="885040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799696"/>
        <c:crosses val="autoZero"/>
        <c:crossBetween val="between"/>
      </c:valAx>
      <c:spPr>
        <a:noFill/>
        <a:ln>
          <a:solidFill>
            <a:srgbClr val="00206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2C902A-CCB7-4B82-879A-14D2DCA73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9" y="0"/>
            <a:ext cx="91425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8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7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132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222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655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D49DC89-C8DA-4668-92FC-A7A507651F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9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C7C3B2-3E5C-4128-B0F8-A21E2FB211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2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21845F-8C37-49FA-A855-E93760342F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705" y="1227181"/>
            <a:ext cx="6858000" cy="1790700"/>
          </a:xfrm>
        </p:spPr>
        <p:txBody>
          <a:bodyPr anchor="b"/>
          <a:lstStyle>
            <a:lvl1pPr algn="l">
              <a:defRPr sz="4500" baseline="0">
                <a:solidFill>
                  <a:srgbClr val="002060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705" y="3113441"/>
            <a:ext cx="6858000" cy="1241822"/>
          </a:xfrm>
        </p:spPr>
        <p:txBody>
          <a:bodyPr/>
          <a:lstStyle>
            <a:lvl1pPr marL="0" indent="0" algn="l">
              <a:buNone/>
              <a:defRPr sz="1800" b="1" i="1" baseline="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77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9EA37A-2CBD-4BC4-9246-F867F689C5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120" y="1477209"/>
            <a:ext cx="3078365" cy="2159765"/>
          </a:xfrm>
        </p:spPr>
        <p:txBody>
          <a:bodyPr anchor="t" anchorCtr="0">
            <a:normAutofit/>
          </a:bodyPr>
          <a:lstStyle>
            <a:lvl1pPr algn="ctr">
              <a:defRPr sz="3600" baseline="0">
                <a:solidFill>
                  <a:srgbClr val="002060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490" y="1477209"/>
            <a:ext cx="4307899" cy="2159765"/>
          </a:xfrm>
        </p:spPr>
        <p:txBody>
          <a:bodyPr>
            <a:noAutofit/>
          </a:bodyPr>
          <a:lstStyle>
            <a:lvl1pPr marL="0" indent="0" algn="ctr">
              <a:buNone/>
              <a:defRPr sz="3600" b="0" i="0" baseline="0">
                <a:solidFill>
                  <a:srgbClr val="002060"/>
                </a:solidFill>
                <a:latin typeface="Arial Black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734DC5-6015-4992-80D4-B2F294F7B1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0389" y="3180459"/>
            <a:ext cx="762000" cy="37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0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215637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131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63348"/>
            <a:ext cx="3400425" cy="100369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000" b="1" baseline="0">
                <a:latin typeface="Arial Black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09902"/>
            <a:ext cx="3400425" cy="313234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3414" y="463347"/>
            <a:ext cx="3400425" cy="100369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000" b="1" baseline="0">
                <a:latin typeface="Arial Black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43414" y="1509902"/>
            <a:ext cx="4073128" cy="313234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066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404" y="1282304"/>
            <a:ext cx="7573184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7404" y="3442098"/>
            <a:ext cx="757318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175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530798-3DAD-47F3-9029-1B1E229ABE8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215637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6415" y="1369219"/>
            <a:ext cx="7508934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82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5" r:id="rId3"/>
    <p:sldLayoutId id="2147483661" r:id="rId4"/>
    <p:sldLayoutId id="2147483673" r:id="rId5"/>
    <p:sldLayoutId id="2147483662" r:id="rId6"/>
    <p:sldLayoutId id="2147483665" r:id="rId7"/>
    <p:sldLayoutId id="2147483663" r:id="rId8"/>
    <p:sldLayoutId id="2147483664" r:id="rId9"/>
    <p:sldLayoutId id="2147483672" r:id="rId10"/>
    <p:sldLayoutId id="2147483666" r:id="rId11"/>
    <p:sldLayoutId id="2147483667" r:id="rId12"/>
    <p:sldLayoutId id="2147483668" r:id="rId13"/>
    <p:sldLayoutId id="2147483669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rgbClr val="002060"/>
          </a:solidFill>
          <a:latin typeface="Arial Black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 baseline="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 baseline="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 baseline="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 baseline="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 baseline="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6CBA6-BA9E-484A-90DB-B57A5CF39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567423"/>
            <a:ext cx="6972300" cy="2013977"/>
          </a:xfrm>
        </p:spPr>
        <p:txBody>
          <a:bodyPr>
            <a:noAutofit/>
          </a:bodyPr>
          <a:lstStyle/>
          <a:p>
            <a:pPr algn="ctr"/>
            <a:r>
              <a:rPr lang="en-CA" sz="2500" dirty="0"/>
              <a:t>The Impact of the Pandemic on Steelworkers</a:t>
            </a:r>
            <a:br>
              <a:rPr lang="en-CA" sz="2500" dirty="0"/>
            </a:br>
            <a:br>
              <a:rPr lang="en-CA" sz="2500" dirty="0"/>
            </a:br>
            <a:r>
              <a:rPr lang="fr-FR" sz="2500" dirty="0"/>
              <a:t>L'impact de la pandémie sur les Métallos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51499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5A3119B-AF43-4B9E-9AEE-B6AC29C38B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104420"/>
              </p:ext>
            </p:extLst>
          </p:nvPr>
        </p:nvGraphicFramePr>
        <p:xfrm>
          <a:off x="507146" y="461041"/>
          <a:ext cx="8152760" cy="4226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397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15B0C4-0B18-4059-9BC1-6FB6B890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999498"/>
            <a:ext cx="8134889" cy="1338828"/>
          </a:xfrm>
        </p:spPr>
        <p:txBody>
          <a:bodyPr>
            <a:spAutoFit/>
          </a:bodyPr>
          <a:lstStyle/>
          <a:p>
            <a:pPr algn="ctr"/>
            <a:r>
              <a:rPr lang="en-CA" sz="3000" dirty="0"/>
              <a:t>The Domestic Workload</a:t>
            </a:r>
            <a:br>
              <a:rPr lang="en-CA" sz="3000" dirty="0"/>
            </a:br>
            <a:br>
              <a:rPr lang="en-CA" sz="3000" dirty="0"/>
            </a:br>
            <a:r>
              <a:rPr lang="en-CA" sz="3000" dirty="0"/>
              <a:t>La charge de travail domestique</a:t>
            </a:r>
          </a:p>
        </p:txBody>
      </p:sp>
    </p:spTree>
    <p:extLst>
      <p:ext uri="{BB962C8B-B14F-4D97-AF65-F5344CB8AC3E}">
        <p14:creationId xmlns:p14="http://schemas.microsoft.com/office/powerpoint/2010/main" val="376978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88E5ED2-17A8-4BEA-801C-775A4D4C6E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1333622"/>
              </p:ext>
            </p:extLst>
          </p:nvPr>
        </p:nvGraphicFramePr>
        <p:xfrm>
          <a:off x="507146" y="468726"/>
          <a:ext cx="8152760" cy="4203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436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5A3F190-DEEF-4C8B-A139-C4497E338C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2230533"/>
              </p:ext>
            </p:extLst>
          </p:nvPr>
        </p:nvGraphicFramePr>
        <p:xfrm>
          <a:off x="507146" y="468726"/>
          <a:ext cx="8152760" cy="4203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49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15B0C4-0B18-4059-9BC1-6FB6B890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584000"/>
            <a:ext cx="8134889" cy="1754326"/>
          </a:xfrm>
        </p:spPr>
        <p:txBody>
          <a:bodyPr>
            <a:spAutoFit/>
          </a:bodyPr>
          <a:lstStyle/>
          <a:p>
            <a:pPr algn="ctr"/>
            <a:r>
              <a:rPr lang="en-CA" sz="3000" dirty="0"/>
              <a:t>Women’s Leadership Within the Union</a:t>
            </a:r>
            <a:br>
              <a:rPr lang="en-CA" sz="3000" dirty="0"/>
            </a:br>
            <a:br>
              <a:rPr lang="en-CA" sz="3000" dirty="0"/>
            </a:br>
            <a:r>
              <a:rPr lang="en-CA" sz="3000" dirty="0"/>
              <a:t>Les femmes dans des </a:t>
            </a:r>
            <a:r>
              <a:rPr lang="en-CA" sz="3000" dirty="0" err="1"/>
              <a:t>postes</a:t>
            </a:r>
            <a:r>
              <a:rPr lang="en-CA" sz="3000" dirty="0"/>
              <a:t> de leadership au sein du </a:t>
            </a:r>
            <a:r>
              <a:rPr lang="en-CA" sz="3000" dirty="0" err="1"/>
              <a:t>syndicat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46064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CE6EBBC-4DA5-464B-A2CA-DF8FA4559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7719708"/>
              </p:ext>
            </p:extLst>
          </p:nvPr>
        </p:nvGraphicFramePr>
        <p:xfrm>
          <a:off x="518160" y="449580"/>
          <a:ext cx="8153400" cy="422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474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15B0C4-0B18-4059-9BC1-6FB6B890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916398"/>
            <a:ext cx="8134889" cy="1421928"/>
          </a:xfrm>
        </p:spPr>
        <p:txBody>
          <a:bodyPr>
            <a:spAutoFit/>
          </a:bodyPr>
          <a:lstStyle/>
          <a:p>
            <a:pPr algn="ctr"/>
            <a:r>
              <a:rPr lang="en-US" sz="3200" dirty="0"/>
              <a:t>M</a:t>
            </a:r>
            <a:r>
              <a:rPr lang="en-CA" sz="3200" dirty="0" err="1"/>
              <a:t>ental</a:t>
            </a:r>
            <a:r>
              <a:rPr lang="en-CA" sz="3200" dirty="0"/>
              <a:t> Health and the Pandemic</a:t>
            </a:r>
            <a:br>
              <a:rPr lang="en-CA" sz="3200" dirty="0"/>
            </a:br>
            <a:br>
              <a:rPr lang="en-CA" sz="3200" dirty="0"/>
            </a:br>
            <a:r>
              <a:rPr lang="en-CA" sz="3200" dirty="0"/>
              <a:t>La santé </a:t>
            </a:r>
            <a:r>
              <a:rPr lang="en-CA" sz="3200" dirty="0" err="1"/>
              <a:t>mentale</a:t>
            </a:r>
            <a:r>
              <a:rPr lang="en-CA" sz="3200" dirty="0"/>
              <a:t> et la </a:t>
            </a:r>
            <a:r>
              <a:rPr lang="en-CA" sz="3200" dirty="0" err="1"/>
              <a:t>pandémie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12744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874AFAC-6B38-4943-983A-7F1A2E09FA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096249"/>
              </p:ext>
            </p:extLst>
          </p:nvPr>
        </p:nvGraphicFramePr>
        <p:xfrm>
          <a:off x="510540" y="457200"/>
          <a:ext cx="8145780" cy="4207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077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15B0C4-0B18-4059-9BC1-6FB6B890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20000"/>
            <a:ext cx="8134889" cy="1865126"/>
          </a:xfr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Racial Justice during the Pandemic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La justice </a:t>
            </a:r>
            <a:r>
              <a:rPr lang="en-US" sz="3200" dirty="0" err="1"/>
              <a:t>raciale</a:t>
            </a:r>
            <a:r>
              <a:rPr lang="en-US" sz="3200" dirty="0"/>
              <a:t> pendant la </a:t>
            </a:r>
            <a:r>
              <a:rPr lang="en-US" sz="3200" dirty="0" err="1"/>
              <a:t>pandémie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2734998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1387</TotalTime>
  <Words>226</Words>
  <Application>Microsoft Office PowerPoint</Application>
  <PresentationFormat>On-screen Show (16:9)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Arial Black</vt:lpstr>
      <vt:lpstr>Office Theme</vt:lpstr>
      <vt:lpstr>The Impact of the Pandemic on Steelworkers  L'impact de la pandémie sur les Métallos</vt:lpstr>
      <vt:lpstr>The Domestic Workload  La charge de travail domestique</vt:lpstr>
      <vt:lpstr>PowerPoint Presentation</vt:lpstr>
      <vt:lpstr>PowerPoint Presentation</vt:lpstr>
      <vt:lpstr>Women’s Leadership Within the Union  Les femmes dans des postes de leadership au sein du syndicat</vt:lpstr>
      <vt:lpstr>PowerPoint Presentation</vt:lpstr>
      <vt:lpstr>Mental Health and the Pandemic  La santé mentale et la pandémie</vt:lpstr>
      <vt:lpstr>PowerPoint Presentation</vt:lpstr>
      <vt:lpstr>Racial Justice during the Pandemic  La justice raciale pendant la pandémie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Naylor, Adrie</cp:lastModifiedBy>
  <cp:revision>28</cp:revision>
  <dcterms:created xsi:type="dcterms:W3CDTF">2020-08-28T19:22:12Z</dcterms:created>
  <dcterms:modified xsi:type="dcterms:W3CDTF">2021-09-23T15:35:03Z</dcterms:modified>
  <cp:category/>
</cp:coreProperties>
</file>