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77"/>
  </p:normalViewPr>
  <p:slideViewPr>
    <p:cSldViewPr snapToGrid="0" snapToObjects="1">
      <p:cViewPr varScale="1">
        <p:scale>
          <a:sx n="92" d="100"/>
          <a:sy n="92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BF70E6-C12F-E14B-830A-B4D4B8952E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8" y="0"/>
            <a:ext cx="913606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54903"/>
            <a:ext cx="6858000" cy="1790700"/>
          </a:xfrm>
        </p:spPr>
        <p:txBody>
          <a:bodyPr anchor="b"/>
          <a:lstStyle>
            <a:lvl1pPr algn="ctr">
              <a:defRPr sz="4500" baseline="0">
                <a:solidFill>
                  <a:srgbClr val="002060"/>
                </a:solidFill>
                <a:latin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14659"/>
            <a:ext cx="6858000" cy="1241822"/>
          </a:xfrm>
        </p:spPr>
        <p:txBody>
          <a:bodyPr/>
          <a:lstStyle>
            <a:lvl1pPr marL="0" indent="0" algn="ctr">
              <a:buNone/>
              <a:defRPr sz="1800" b="1" i="1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1B399E-9FBB-C54C-987E-4A1428D26B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8755" y="3234455"/>
            <a:ext cx="931480" cy="4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3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2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52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1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7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BF70E6-C12F-E14B-830A-B4D4B8952E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8" y="0"/>
            <a:ext cx="913606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54903"/>
            <a:ext cx="6858000" cy="1790700"/>
          </a:xfrm>
        </p:spPr>
        <p:txBody>
          <a:bodyPr anchor="b"/>
          <a:lstStyle>
            <a:lvl1pPr algn="ctr">
              <a:defRPr sz="4500" baseline="0">
                <a:solidFill>
                  <a:srgbClr val="002060"/>
                </a:solidFill>
                <a:latin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14659"/>
            <a:ext cx="6858000" cy="1241822"/>
          </a:xfrm>
        </p:spPr>
        <p:txBody>
          <a:bodyPr/>
          <a:lstStyle>
            <a:lvl1pPr marL="0" indent="0" algn="ctr">
              <a:buNone/>
              <a:defRPr sz="1800" b="1" i="1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BA29EA-E662-4B41-8ADA-93EBC73871B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00830" y="2599250"/>
            <a:ext cx="1045482" cy="104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8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BF70E6-C12F-E14B-830A-B4D4B8952E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8" y="0"/>
            <a:ext cx="913606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120" y="1477209"/>
            <a:ext cx="3078365" cy="2159765"/>
          </a:xfrm>
        </p:spPr>
        <p:txBody>
          <a:bodyPr anchor="t" anchorCtr="0">
            <a:normAutofit/>
          </a:bodyPr>
          <a:lstStyle>
            <a:lvl1pPr algn="ctr">
              <a:defRPr sz="3600" baseline="0">
                <a:solidFill>
                  <a:srgbClr val="002060"/>
                </a:solidFill>
                <a:latin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4490" y="1477209"/>
            <a:ext cx="4307899" cy="2159765"/>
          </a:xfrm>
        </p:spPr>
        <p:txBody>
          <a:bodyPr>
            <a:noAutofit/>
          </a:bodyPr>
          <a:lstStyle>
            <a:lvl1pPr marL="0" indent="0" algn="ctr">
              <a:buNone/>
              <a:defRPr sz="3600" b="0" i="0" baseline="0">
                <a:solidFill>
                  <a:srgbClr val="002060"/>
                </a:solidFill>
                <a:latin typeface="Arial Black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1B399E-9FBB-C54C-987E-4A1428D26B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8755" y="3234455"/>
            <a:ext cx="931480" cy="4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215637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1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63348"/>
            <a:ext cx="3400425" cy="100369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000" b="1" baseline="0">
                <a:latin typeface="Arial Black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509902"/>
            <a:ext cx="3400425" cy="313234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3414" y="463347"/>
            <a:ext cx="3400425" cy="100369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000" b="1" baseline="0">
                <a:latin typeface="Arial Black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3414" y="1509902"/>
            <a:ext cx="4073128" cy="313234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066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404" y="1282304"/>
            <a:ext cx="7573184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404" y="3442098"/>
            <a:ext cx="7573184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5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7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748C26C-C07C-C844-B95A-305B068F6C6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968" y="0"/>
            <a:ext cx="9136063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215637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415" y="1369219"/>
            <a:ext cx="7508934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53293-E137-A34A-A728-22F7822975F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7317-C527-D942-9200-B007C8D20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2" r:id="rId4"/>
    <p:sldLayoutId id="2147483665" r:id="rId5"/>
    <p:sldLayoutId id="2147483663" r:id="rId6"/>
    <p:sldLayoutId id="2147483664" r:id="rId7"/>
    <p:sldLayoutId id="2147483672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rgbClr val="002060"/>
          </a:solidFill>
          <a:latin typeface="Arial Black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 baseline="0">
          <a:solidFill>
            <a:srgbClr val="002060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CBA6-BA9E-484A-90DB-B57A5CF39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err="1"/>
              <a:t>Monter</a:t>
            </a:r>
            <a:r>
              <a:rPr lang="en-CA" b="1" dirty="0"/>
              <a:t> le </a:t>
            </a:r>
            <a:r>
              <a:rPr lang="en-CA" b="1" dirty="0" err="1"/>
              <a:t>niveau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2A24E-27AF-B64E-8156-881FDE764C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de la santé et </a:t>
            </a:r>
            <a:r>
              <a:rPr lang="en-CA" dirty="0" err="1"/>
              <a:t>sécurité</a:t>
            </a:r>
            <a:r>
              <a:rPr lang="en-CA" dirty="0"/>
              <a:t> pour les femmes</a:t>
            </a:r>
          </a:p>
        </p:txBody>
      </p:sp>
    </p:spTree>
    <p:extLst>
      <p:ext uri="{BB962C8B-B14F-4D97-AF65-F5344CB8AC3E}">
        <p14:creationId xmlns:p14="http://schemas.microsoft.com/office/powerpoint/2010/main" val="235149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31" y="273844"/>
            <a:ext cx="7443787" cy="994172"/>
          </a:xfrm>
        </p:spPr>
        <p:txBody>
          <a:bodyPr>
            <a:normAutofit/>
          </a:bodyPr>
          <a:lstStyle/>
          <a:p>
            <a:r>
              <a:rPr lang="fr-CA" sz="2800" dirty="0"/>
              <a:t>La liste de vérification d’inspection :</a:t>
            </a:r>
            <a:endParaRPr lang="en-C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Dialoguer avec les consœurs au travail afin de cerner les dangers et les préoccupations</a:t>
            </a:r>
            <a:endParaRPr lang="en-CA" dirty="0"/>
          </a:p>
        </p:txBody>
      </p:sp>
      <p:pic>
        <p:nvPicPr>
          <p:cNvPr id="4" name="Graphic 3" descr="Business Growth">
            <a:extLst>
              <a:ext uri="{FF2B5EF4-FFF2-40B4-BE49-F238E27FC236}">
                <a16:creationId xmlns:a16="http://schemas.microsoft.com/office/drawing/2014/main" id="{89882280-FE8A-4FC6-A98C-4682DC0E2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9824" y="2114550"/>
            <a:ext cx="2404288" cy="24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649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438" y="2074664"/>
            <a:ext cx="7215637" cy="994172"/>
          </a:xfrm>
        </p:spPr>
        <p:txBody>
          <a:bodyPr>
            <a:normAutofit/>
          </a:bodyPr>
          <a:lstStyle/>
          <a:p>
            <a:r>
              <a:rPr lang="fr-CA" dirty="0"/>
              <a:t>metallos.ca/</a:t>
            </a:r>
            <a:r>
              <a:rPr lang="fr-CA" dirty="0" err="1"/>
              <a:t>monterleniveau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8134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2074664"/>
            <a:ext cx="7693818" cy="994172"/>
          </a:xfrm>
        </p:spPr>
        <p:txBody>
          <a:bodyPr>
            <a:normAutofit/>
          </a:bodyPr>
          <a:lstStyle/>
          <a:p>
            <a:r>
              <a:rPr lang="fr-CA" sz="2900" dirty="0"/>
              <a:t>Encouragez les femmes à s’exprimer</a:t>
            </a:r>
            <a:endParaRPr lang="en-CA" sz="2900" dirty="0"/>
          </a:p>
        </p:txBody>
      </p:sp>
    </p:spTree>
    <p:extLst>
      <p:ext uri="{BB962C8B-B14F-4D97-AF65-F5344CB8AC3E}">
        <p14:creationId xmlns:p14="http://schemas.microsoft.com/office/powerpoint/2010/main" val="1044810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571" y="1450514"/>
            <a:ext cx="7355071" cy="994172"/>
          </a:xfrm>
        </p:spPr>
        <p:txBody>
          <a:bodyPr>
            <a:normAutofit fontScale="90000"/>
          </a:bodyPr>
          <a:lstStyle/>
          <a:p>
            <a:r>
              <a:rPr lang="fr-CA" dirty="0"/>
              <a:t>Un tort fait à une personne est un tort fait à toutes !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49E576F-AC3C-469E-9AA7-F85FAD3A8B4A}"/>
              </a:ext>
            </a:extLst>
          </p:cNvPr>
          <p:cNvSpPr txBox="1">
            <a:spLocks/>
          </p:cNvSpPr>
          <p:nvPr/>
        </p:nvSpPr>
        <p:spPr>
          <a:xfrm>
            <a:off x="1160278" y="2890451"/>
            <a:ext cx="7355071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 baseline="0">
                <a:solidFill>
                  <a:srgbClr val="002060"/>
                </a:solidFill>
                <a:latin typeface="Arial Black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fr-CA" dirty="0"/>
              <a:t>Montez le niveau de la santé et sécurité pour les femmes!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/>
              <a:t>Que nous demande-t-on de faire?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CA" dirty="0"/>
              <a:t>Se sensibiliser davantage aux questions de santé et de sécurité des femmes</a:t>
            </a:r>
            <a:endParaRPr lang="en-CA" dirty="0"/>
          </a:p>
          <a:p>
            <a:pPr lvl="0"/>
            <a:r>
              <a:rPr lang="fr-CA" dirty="0"/>
              <a:t>Traiter les questions de santé et de sécurité des femmes comme des priorités du syndicat</a:t>
            </a:r>
            <a:endParaRPr lang="en-CA" dirty="0"/>
          </a:p>
          <a:p>
            <a:pPr lvl="0"/>
            <a:r>
              <a:rPr lang="fr-CA" dirty="0"/>
              <a:t>Rehausser la participation des femmes au militantisme en santé-sécurité</a:t>
            </a:r>
          </a:p>
          <a:p>
            <a:pPr lvl="0"/>
            <a:r>
              <a:rPr lang="fr-CA" dirty="0"/>
              <a:t>Accroître le respect et l’espace afin de permettre aux femmes de s’exprimer et de présenter leurs idées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460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Nous pouvons 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CA" dirty="0"/>
              <a:t>Lire le nouveau Guide d’action </a:t>
            </a:r>
          </a:p>
          <a:p>
            <a:pPr lvl="0"/>
            <a:r>
              <a:rPr lang="fr-CA" dirty="0"/>
              <a:t>Utiliser la liste de vérification </a:t>
            </a:r>
            <a:r>
              <a:rPr lang="fr-CA"/>
              <a:t>d’inspection </a:t>
            </a:r>
            <a:endParaRPr lang="fr-CA" smtClean="0"/>
          </a:p>
          <a:p>
            <a:pPr lvl="0"/>
            <a:r>
              <a:rPr lang="fr-CA" smtClean="0"/>
              <a:t>Nous </a:t>
            </a:r>
            <a:r>
              <a:rPr lang="fr-CA" dirty="0"/>
              <a:t>inscrire aux mises à jour </a:t>
            </a:r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sz="3600" dirty="0"/>
              <a:t>metallos.ca/</a:t>
            </a:r>
            <a:r>
              <a:rPr lang="fr-CA" sz="3600" dirty="0" err="1"/>
              <a:t>monterleniveau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17365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75047"/>
            <a:ext cx="7215637" cy="994172"/>
          </a:xfrm>
        </p:spPr>
        <p:txBody>
          <a:bodyPr>
            <a:normAutofit fontScale="90000"/>
          </a:bodyPr>
          <a:lstStyle/>
          <a:p>
            <a:r>
              <a:rPr lang="fr-CA" dirty="0"/>
              <a:t>Les femmes ne sont pas de petits hommes!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415" y="1202965"/>
            <a:ext cx="7508934" cy="3263504"/>
          </a:xfrm>
        </p:spPr>
        <p:txBody>
          <a:bodyPr numCol="2">
            <a:noAutofit/>
          </a:bodyPr>
          <a:lstStyle/>
          <a:p>
            <a:pPr lvl="0"/>
            <a:r>
              <a:rPr lang="fr-CA" sz="1400" dirty="0"/>
              <a:t>Toilettes, douches et vestiaires</a:t>
            </a:r>
            <a:endParaRPr lang="en-CA" sz="1400" dirty="0"/>
          </a:p>
          <a:p>
            <a:pPr lvl="0"/>
            <a:r>
              <a:rPr lang="fr-CA" sz="1400" dirty="0"/>
              <a:t>Vêtements et équipements de protection individuelle</a:t>
            </a:r>
            <a:endParaRPr lang="en-CA" sz="1400" dirty="0"/>
          </a:p>
          <a:p>
            <a:pPr lvl="0"/>
            <a:r>
              <a:rPr lang="fr-CA" sz="1400" dirty="0"/>
              <a:t>Uniformes et codes vestimentaires au travail</a:t>
            </a:r>
            <a:endParaRPr lang="en-CA" sz="1400" dirty="0"/>
          </a:p>
          <a:p>
            <a:pPr lvl="0"/>
            <a:r>
              <a:rPr lang="fr-CA" sz="1400" dirty="0"/>
              <a:t>Équipements et outils de protection</a:t>
            </a:r>
            <a:endParaRPr lang="en-CA" sz="1400" dirty="0"/>
          </a:p>
          <a:p>
            <a:pPr lvl="0"/>
            <a:r>
              <a:rPr lang="fr-CA" sz="1400" dirty="0"/>
              <a:t>Conception et ergonomie du milieu de travail</a:t>
            </a:r>
            <a:endParaRPr lang="en-CA" sz="1400" dirty="0"/>
          </a:p>
          <a:p>
            <a:pPr lvl="0"/>
            <a:r>
              <a:rPr lang="fr-CA" sz="1400" dirty="0"/>
              <a:t>Harcèlement sexuel et autres formes de harcèlement</a:t>
            </a:r>
            <a:endParaRPr lang="en-CA" sz="1400" dirty="0"/>
          </a:p>
          <a:p>
            <a:pPr lvl="0"/>
            <a:r>
              <a:rPr lang="fr-CA" sz="1400" dirty="0"/>
              <a:t>Violence conjugale</a:t>
            </a:r>
            <a:endParaRPr lang="en-CA" sz="1400" dirty="0"/>
          </a:p>
          <a:p>
            <a:pPr lvl="0"/>
            <a:r>
              <a:rPr lang="fr-CA" sz="1400" dirty="0"/>
              <a:t>Violence sexuelle </a:t>
            </a:r>
            <a:endParaRPr lang="en-CA" sz="1400" dirty="0"/>
          </a:p>
          <a:p>
            <a:pPr lvl="0"/>
            <a:r>
              <a:rPr lang="fr-CA" sz="1400" dirty="0"/>
              <a:t>Transition de genre</a:t>
            </a:r>
            <a:endParaRPr lang="en-CA" sz="1400" dirty="0"/>
          </a:p>
          <a:p>
            <a:pPr lvl="0"/>
            <a:r>
              <a:rPr lang="fr-CA" sz="1400" dirty="0"/>
              <a:t>Grossesse (y compris la perte de grossesse)</a:t>
            </a:r>
            <a:endParaRPr lang="en-CA" sz="1400" dirty="0"/>
          </a:p>
          <a:p>
            <a:pPr lvl="0"/>
            <a:r>
              <a:rPr lang="fr-CA" sz="1400" dirty="0"/>
              <a:t>Allaitement maternel et nouvelle maternité</a:t>
            </a:r>
            <a:endParaRPr lang="en-CA" sz="1400" dirty="0"/>
          </a:p>
          <a:p>
            <a:pPr lvl="0"/>
            <a:r>
              <a:rPr lang="fr-CA" sz="1400" dirty="0"/>
              <a:t>Ménopause</a:t>
            </a:r>
            <a:endParaRPr lang="en-CA" sz="1400" dirty="0"/>
          </a:p>
          <a:p>
            <a:pPr lvl="0"/>
            <a:r>
              <a:rPr lang="fr-CA" sz="1400" dirty="0"/>
              <a:t>Santé génésique (y compris fertilité, traitement de la fertilité et accès à des produits menstruels gratuits)</a:t>
            </a:r>
            <a:endParaRPr lang="en-CA" sz="1400" dirty="0"/>
          </a:p>
          <a:p>
            <a:pPr lvl="0"/>
            <a:r>
              <a:rPr lang="fr-CA" sz="1400" dirty="0"/>
              <a:t>Cancer (du sein, de l’ovaire, du col utérin et de l’utérus) </a:t>
            </a:r>
            <a:endParaRPr lang="en-CA" sz="1400" dirty="0"/>
          </a:p>
          <a:p>
            <a:pPr lvl="0"/>
            <a:r>
              <a:rPr lang="fr-CA" sz="1400" dirty="0"/>
              <a:t>Stress, santé mentale et conciliation travail-vie privée</a:t>
            </a:r>
            <a:endParaRPr lang="en-CA" sz="1400" dirty="0"/>
          </a:p>
          <a:p>
            <a:pPr lvl="0"/>
            <a:r>
              <a:rPr lang="fr-CA" sz="1400" dirty="0"/>
              <a:t>Produits chimiques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44405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Produits chimiques</a:t>
            </a:r>
            <a:endParaRPr lang="en-CA" dirty="0"/>
          </a:p>
        </p:txBody>
      </p:sp>
      <p:pic>
        <p:nvPicPr>
          <p:cNvPr id="4" name="Content Placeholder 3" descr="Danger">
            <a:extLst>
              <a:ext uri="{FF2B5EF4-FFF2-40B4-BE49-F238E27FC236}">
                <a16:creationId xmlns:a16="http://schemas.microsoft.com/office/drawing/2014/main" id="{2EB81235-1B4D-4268-B1EF-2A77CE3A35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0405" y="1490662"/>
            <a:ext cx="23145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8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Toilettes</a:t>
            </a:r>
            <a:endParaRPr lang="en-CA" dirty="0"/>
          </a:p>
        </p:txBody>
      </p:sp>
      <p:pic>
        <p:nvPicPr>
          <p:cNvPr id="4" name="Content Placeholder 4" descr="Toilet">
            <a:extLst>
              <a:ext uri="{FF2B5EF4-FFF2-40B4-BE49-F238E27FC236}">
                <a16:creationId xmlns:a16="http://schemas.microsoft.com/office/drawing/2014/main" id="{1EDF9B74-07D6-4685-8F2F-9C6CD24516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6113" y="1426370"/>
            <a:ext cx="2324099" cy="2324099"/>
          </a:xfrm>
        </p:spPr>
      </p:pic>
    </p:spTree>
    <p:extLst>
      <p:ext uri="{BB962C8B-B14F-4D97-AF65-F5344CB8AC3E}">
        <p14:creationId xmlns:p14="http://schemas.microsoft.com/office/powerpoint/2010/main" val="96679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Ménopause</a:t>
            </a:r>
            <a:endParaRPr lang="en-CA" dirty="0"/>
          </a:p>
        </p:txBody>
      </p:sp>
      <p:pic>
        <p:nvPicPr>
          <p:cNvPr id="4" name="Content Placeholder 4" descr="Clock">
            <a:extLst>
              <a:ext uri="{FF2B5EF4-FFF2-40B4-BE49-F238E27FC236}">
                <a16:creationId xmlns:a16="http://schemas.microsoft.com/office/drawing/2014/main" id="{BB008D03-B139-4724-AA92-776BB4451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86125" y="1526382"/>
            <a:ext cx="1931987" cy="1931987"/>
          </a:xfrm>
        </p:spPr>
      </p:pic>
    </p:spTree>
    <p:extLst>
      <p:ext uri="{BB962C8B-B14F-4D97-AF65-F5344CB8AC3E}">
        <p14:creationId xmlns:p14="http://schemas.microsoft.com/office/powerpoint/2010/main" val="198521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Harcèlement sexuel</a:t>
            </a:r>
            <a:endParaRPr lang="en-CA" dirty="0"/>
          </a:p>
        </p:txBody>
      </p:sp>
      <p:pic>
        <p:nvPicPr>
          <p:cNvPr id="4" name="Content Placeholder 4" descr="Siren">
            <a:extLst>
              <a:ext uri="{FF2B5EF4-FFF2-40B4-BE49-F238E27FC236}">
                <a16:creationId xmlns:a16="http://schemas.microsoft.com/office/drawing/2014/main" id="{2322311A-4701-4B27-9CBF-33978A0B2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7550" y="1497807"/>
            <a:ext cx="1960562" cy="1960562"/>
          </a:xfrm>
        </p:spPr>
      </p:pic>
    </p:spTree>
    <p:extLst>
      <p:ext uri="{BB962C8B-B14F-4D97-AF65-F5344CB8AC3E}">
        <p14:creationId xmlns:p14="http://schemas.microsoft.com/office/powerpoint/2010/main" val="833112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E585-1B46-DE4C-BAB5-DF6237C6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Le Guide d’action comprend  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46E4-B416-3045-99FD-0530228F4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CA" dirty="0"/>
              <a:t>Un processus de discussion </a:t>
            </a:r>
          </a:p>
          <a:p>
            <a:pPr lvl="0"/>
            <a:r>
              <a:rPr lang="fr-CA" dirty="0"/>
              <a:t>Un outil permettant au comité de préparer un plan d’action</a:t>
            </a:r>
          </a:p>
          <a:p>
            <a:pPr lvl="0"/>
            <a:r>
              <a:rPr lang="fr-CA" dirty="0"/>
              <a:t>Une grille d’évaluation des risques liés à la ménopause </a:t>
            </a:r>
            <a:endParaRPr lang="en-CA" dirty="0"/>
          </a:p>
          <a:p>
            <a:pPr lvl="0"/>
            <a:r>
              <a:rPr lang="fr-CA" dirty="0"/>
              <a:t>Une liste de contrôle des risques pour les travailleuses enceintes</a:t>
            </a:r>
            <a:endParaRPr lang="en-CA" dirty="0"/>
          </a:p>
          <a:p>
            <a:pPr lvl="0"/>
            <a:r>
              <a:rPr lang="fr-CA" dirty="0"/>
              <a:t>Des conseils permettant de dresser une carte du corps afin de repérer les problèmes de santé et de sécurité</a:t>
            </a:r>
            <a:endParaRPr lang="en-CA" dirty="0"/>
          </a:p>
          <a:p>
            <a:pPr lvl="0"/>
            <a:r>
              <a:rPr lang="fr-CA" dirty="0"/>
              <a:t>Un processus d’évaluation ergonomique </a:t>
            </a:r>
          </a:p>
          <a:p>
            <a:pPr lvl="0"/>
            <a:r>
              <a:rPr lang="fr-CA" dirty="0"/>
              <a:t>Une formule de vérification de l’égalité dans les conventions collectives des Métallos</a:t>
            </a:r>
            <a:endParaRPr lang="en-CA" dirty="0"/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612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334</Words>
  <Application>Microsoft Office PowerPoint</Application>
  <PresentationFormat>On-screen Show (16:9)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Office Theme</vt:lpstr>
      <vt:lpstr>Monter le niveau</vt:lpstr>
      <vt:lpstr>Que nous demande-t-on de faire? </vt:lpstr>
      <vt:lpstr>Nous pouvons :</vt:lpstr>
      <vt:lpstr>Les femmes ne sont pas de petits hommes! </vt:lpstr>
      <vt:lpstr>Produits chimiques</vt:lpstr>
      <vt:lpstr>Toilettes</vt:lpstr>
      <vt:lpstr>Ménopause</vt:lpstr>
      <vt:lpstr>Harcèlement sexuel</vt:lpstr>
      <vt:lpstr>Le Guide d’action comprend  :</vt:lpstr>
      <vt:lpstr>La liste de vérification d’inspection :</vt:lpstr>
      <vt:lpstr>metallos.ca/monterleniveau</vt:lpstr>
      <vt:lpstr>Encouragez les femmes à s’exprimer</vt:lpstr>
      <vt:lpstr>Un tort fait à une personne est un tort fait à toutes 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Kellin, Lindsay</cp:lastModifiedBy>
  <cp:revision>20</cp:revision>
  <dcterms:created xsi:type="dcterms:W3CDTF">2020-08-28T19:22:12Z</dcterms:created>
  <dcterms:modified xsi:type="dcterms:W3CDTF">2020-09-03T15:55:32Z</dcterms:modified>
  <cp:category/>
</cp:coreProperties>
</file>