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66" r:id="rId3"/>
    <p:sldId id="257" r:id="rId4"/>
    <p:sldId id="265" r:id="rId5"/>
    <p:sldId id="258" r:id="rId6"/>
    <p:sldId id="263" r:id="rId7"/>
    <p:sldId id="276" r:id="rId8"/>
    <p:sldId id="259" r:id="rId9"/>
    <p:sldId id="270" r:id="rId10"/>
    <p:sldId id="271" r:id="rId11"/>
    <p:sldId id="264" r:id="rId12"/>
    <p:sldId id="273" r:id="rId13"/>
    <p:sldId id="280" r:id="rId14"/>
    <p:sldId id="287" r:id="rId15"/>
    <p:sldId id="281" r:id="rId16"/>
    <p:sldId id="267" r:id="rId17"/>
    <p:sldId id="282" r:id="rId18"/>
    <p:sldId id="283" r:id="rId19"/>
    <p:sldId id="274" r:id="rId20"/>
    <p:sldId id="284" r:id="rId21"/>
    <p:sldId id="285" r:id="rId22"/>
    <p:sldId id="286" r:id="rId23"/>
    <p:sldId id="278" r:id="rId24"/>
    <p:sldId id="269" r:id="rId25"/>
    <p:sldId id="275" r:id="rId26"/>
    <p:sldId id="288" r:id="rId27"/>
    <p:sldId id="289" r:id="rId28"/>
    <p:sldId id="268" r:id="rId29"/>
    <p:sldId id="277" r:id="rId30"/>
    <p:sldId id="260" r:id="rId31"/>
    <p:sldId id="279" r:id="rId32"/>
    <p:sldId id="261" r:id="rId33"/>
    <p:sldId id="26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81" autoAdjust="0"/>
    <p:restoredTop sz="79397" autoAdjust="0"/>
  </p:normalViewPr>
  <p:slideViewPr>
    <p:cSldViewPr snapToGrid="0">
      <p:cViewPr varScale="1">
        <p:scale>
          <a:sx n="36" d="100"/>
          <a:sy n="36" d="100"/>
        </p:scale>
        <p:origin x="712" y="48"/>
      </p:cViewPr>
      <p:guideLst/>
    </p:cSldViewPr>
  </p:slideViewPr>
  <p:notesTextViewPr>
    <p:cViewPr>
      <p:scale>
        <a:sx n="1" d="1"/>
        <a:sy n="1" d="1"/>
      </p:scale>
      <p:origin x="0" y="0"/>
    </p:cViewPr>
  </p:notesTextViewPr>
  <p:notesViewPr>
    <p:cSldViewPr snapToGrid="0">
      <p:cViewPr varScale="1">
        <p:scale>
          <a:sx n="65" d="100"/>
          <a:sy n="65" d="100"/>
        </p:scale>
        <p:origin x="3154"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17F454-C224-4B9C-A6A6-C94D5B01E909}" type="datetimeFigureOut">
              <a:rPr lang="en-US" smtClean="0"/>
              <a:t>7/15/2021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2E7E5B-72C4-46BF-9DC6-28A9C15F28C4}" type="slidenum">
              <a:rPr lang="en-US" smtClean="0"/>
              <a:t>‹#›</a:t>
            </a:fld>
            <a:endParaRPr lang="en-US"/>
          </a:p>
        </p:txBody>
      </p:sp>
    </p:spTree>
    <p:extLst>
      <p:ext uri="{BB962C8B-B14F-4D97-AF65-F5344CB8AC3E}">
        <p14:creationId xmlns:p14="http://schemas.microsoft.com/office/powerpoint/2010/main" val="1414454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ccsa.ca/opioid-resource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rgbClr val="1C1C1C"/>
                </a:solidFill>
                <a:effectLst/>
                <a:latin typeface="Calibri" panose="020F0502020204030204" pitchFamily="34" charset="0"/>
                <a:ea typeface="Calibri" panose="020F0502020204030204" pitchFamily="34" charset="0"/>
                <a:cs typeface="Times New Roman" panose="02020603050405020304" pitchFamily="18" charset="0"/>
              </a:rPr>
              <a:t>Welcome to the </a:t>
            </a:r>
            <a:r>
              <a:rPr lang="en-US" sz="8000" dirty="0"/>
              <a:t>Opioid Crisis and Its Impacts on Society and the Workplace workshop for the Health &amp; Safety Conference.  My name is Naleena Gounder.  I am a member of the USW 2009 local here in British Columbia.  I am currently the Director of the MH Program at the BC Fed Health &amp; Safety Centre.  </a:t>
            </a:r>
            <a:r>
              <a:rPr lang="en-US" sz="8000" b="1" dirty="0"/>
              <a:t>I would like to gratefully acknowledge that I live, work and play on the unceded territories of the </a:t>
            </a:r>
            <a:r>
              <a:rPr lang="en-US" sz="1800" b="1" dirty="0" err="1">
                <a:solidFill>
                  <a:srgbClr val="201F1E"/>
                </a:solidFill>
                <a:effectLst/>
                <a:latin typeface="Calibri" panose="020F0502020204030204" pitchFamily="34" charset="0"/>
                <a:ea typeface="Times New Roman" panose="02020603050405020304" pitchFamily="18" charset="0"/>
              </a:rPr>
              <a:t>xʷməθkʷəy̓əm</a:t>
            </a:r>
            <a:r>
              <a:rPr lang="en-US" sz="1800" b="1" dirty="0">
                <a:solidFill>
                  <a:srgbClr val="201F1E"/>
                </a:solidFill>
                <a:effectLst/>
                <a:latin typeface="Calibri" panose="020F0502020204030204" pitchFamily="34" charset="0"/>
                <a:ea typeface="Times New Roman" panose="02020603050405020304" pitchFamily="18" charset="0"/>
              </a:rPr>
              <a:t> (Musqueam), səl̓ílwətaʔɬ (Tsleil-Waututh), Skwxwú7mesh (Squamish) Indigenous Peoples here in Burnaby, BC.</a:t>
            </a:r>
            <a:endParaRPr lang="en-CA" sz="1800" b="1" dirty="0">
              <a:solidFill>
                <a:srgbClr val="1C1C1C"/>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solidFill>
                <a:srgbClr val="1C1C1C"/>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rgbClr val="1C1C1C"/>
                </a:solidFill>
                <a:effectLst/>
                <a:latin typeface="Calibri" panose="020F0502020204030204" pitchFamily="34" charset="0"/>
                <a:ea typeface="Calibri" panose="020F0502020204030204" pitchFamily="34" charset="0"/>
                <a:cs typeface="Times New Roman" panose="02020603050405020304" pitchFamily="18" charset="0"/>
              </a:rPr>
              <a:t>In the last year and a half, we have been focusing on the worst global pandemic in a hundred years. COVID-19 has left us taking strict prevention protocols, reduced work, and in some cases the closure of workplaces. While the cases of severe sickness and death has been at the forefront of most of our thoughts, we must not forget the damage brought on by the ongoing opioid crisis. Opioid overdoses have led to countless deaths and </a:t>
            </a:r>
            <a:r>
              <a:rPr lang="en-CA" sz="1800">
                <a:solidFill>
                  <a:srgbClr val="1C1C1C"/>
                </a:solidFill>
                <a:effectLst/>
                <a:latin typeface="Calibri" panose="020F0502020204030204" pitchFamily="34" charset="0"/>
                <a:ea typeface="Calibri" panose="020F0502020204030204" pitchFamily="34" charset="0"/>
                <a:cs typeface="Times New Roman" panose="02020603050405020304" pitchFamily="18" charset="0"/>
              </a:rPr>
              <a:t>disrupted lives. </a:t>
            </a:r>
            <a:r>
              <a:rPr lang="en-CA" sz="1800" dirty="0">
                <a:solidFill>
                  <a:srgbClr val="1C1C1C"/>
                </a:solidFill>
                <a:effectLst/>
                <a:latin typeface="Calibri" panose="020F0502020204030204" pitchFamily="34" charset="0"/>
                <a:ea typeface="Calibri" panose="020F0502020204030204" pitchFamily="34" charset="0"/>
                <a:cs typeface="Times New Roman" panose="02020603050405020304" pitchFamily="18" charset="0"/>
              </a:rPr>
              <a:t>In this workshop we will look at the issues of opioid use and how it is a crisis that dramatically impacts both workplaces and society in general.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A2E7E5B-72C4-46BF-9DC6-28A9C15F28C4}" type="slidenum">
              <a:rPr lang="en-US" smtClean="0"/>
              <a:t>1</a:t>
            </a:fld>
            <a:endParaRPr lang="en-US"/>
          </a:p>
        </p:txBody>
      </p:sp>
    </p:spTree>
    <p:extLst>
      <p:ext uri="{BB962C8B-B14F-4D97-AF65-F5344CB8AC3E}">
        <p14:creationId xmlns:p14="http://schemas.microsoft.com/office/powerpoint/2010/main" val="1670502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Substance Use Problems are complicated.  They can be caused by many different factors.  If you would like to find out more information, feel free to visit the site for CAMH, WHO and the </a:t>
            </a:r>
            <a:r>
              <a:rPr lang="en-US" dirty="0" err="1"/>
              <a:t>Cdn</a:t>
            </a:r>
            <a:r>
              <a:rPr lang="en-US" dirty="0"/>
              <a:t> Ctr for Sub Use &amp; Addiction</a:t>
            </a:r>
          </a:p>
          <a:p>
            <a:pPr marL="171450" indent="-171450">
              <a:buFont typeface="Arial" panose="020B0604020202020204" pitchFamily="34" charset="0"/>
              <a:buChar char="•"/>
            </a:pPr>
            <a:r>
              <a:rPr lang="en-US" dirty="0"/>
              <a:t>Please be mindful of language.  Substance use is not the same as a problem.  The term “abuse” is no longer used as it is stigmatizing.  </a:t>
            </a:r>
            <a:r>
              <a:rPr lang="en-US" dirty="0" err="1"/>
              <a:t>Judgemental</a:t>
            </a:r>
            <a:r>
              <a:rPr lang="en-US" dirty="0"/>
              <a:t> attitudes are not helpful when trying to have conversations with folks who may have a sub use problem.</a:t>
            </a:r>
          </a:p>
          <a:p>
            <a:endParaRPr lang="en-US" dirty="0"/>
          </a:p>
        </p:txBody>
      </p:sp>
      <p:sp>
        <p:nvSpPr>
          <p:cNvPr id="4" name="Slide Number Placeholder 3"/>
          <p:cNvSpPr>
            <a:spLocks noGrp="1"/>
          </p:cNvSpPr>
          <p:nvPr>
            <p:ph type="sldNum" sz="quarter" idx="5"/>
          </p:nvPr>
        </p:nvSpPr>
        <p:spPr/>
        <p:txBody>
          <a:bodyPr/>
          <a:lstStyle/>
          <a:p>
            <a:fld id="{4A2E7E5B-72C4-46BF-9DC6-28A9C15F28C4}" type="slidenum">
              <a:rPr lang="en-US" smtClean="0"/>
              <a:t>10</a:t>
            </a:fld>
            <a:endParaRPr lang="en-US"/>
          </a:p>
        </p:txBody>
      </p:sp>
    </p:spTree>
    <p:extLst>
      <p:ext uri="{BB962C8B-B14F-4D97-AF65-F5344CB8AC3E}">
        <p14:creationId xmlns:p14="http://schemas.microsoft.com/office/powerpoint/2010/main" val="3050754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Opioids</a:t>
            </a:r>
          </a:p>
        </p:txBody>
      </p:sp>
      <p:sp>
        <p:nvSpPr>
          <p:cNvPr id="4" name="Slide Number Placeholder 3"/>
          <p:cNvSpPr>
            <a:spLocks noGrp="1"/>
          </p:cNvSpPr>
          <p:nvPr>
            <p:ph type="sldNum" sz="quarter" idx="5"/>
          </p:nvPr>
        </p:nvSpPr>
        <p:spPr/>
        <p:txBody>
          <a:bodyPr/>
          <a:lstStyle/>
          <a:p>
            <a:fld id="{4A2E7E5B-72C4-46BF-9DC6-28A9C15F28C4}" type="slidenum">
              <a:rPr lang="en-US" smtClean="0"/>
              <a:t>11</a:t>
            </a:fld>
            <a:endParaRPr lang="en-US"/>
          </a:p>
        </p:txBody>
      </p:sp>
    </p:spTree>
    <p:extLst>
      <p:ext uri="{BB962C8B-B14F-4D97-AF65-F5344CB8AC3E}">
        <p14:creationId xmlns:p14="http://schemas.microsoft.com/office/powerpoint/2010/main" val="1762864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Typically prescribed for pain management but can also be purchased on the streets.  Can be introduced to the body in any way – eating, drinking, snorting, smoking, injecting, etc.  Smoking a substance can increase a person’s risk of addiction.  It gets into the body and dispersed immediately.  Chasing the dragon.</a:t>
            </a:r>
          </a:p>
          <a:p>
            <a:endParaRPr lang="en-US" dirty="0"/>
          </a:p>
          <a:p>
            <a:r>
              <a:rPr lang="en-US" dirty="0"/>
              <a:t>Depress the nervous system so it is important to be open with your experienced physician to prescribe the right dose so that you </a:t>
            </a:r>
            <a:r>
              <a:rPr lang="en-US" dirty="0" err="1"/>
              <a:t>decrea</a:t>
            </a:r>
            <a:r>
              <a:rPr lang="en-US" dirty="0"/>
              <a:t> stop breathing</a:t>
            </a:r>
          </a:p>
          <a:p>
            <a:pPr>
              <a:buFont typeface="Arial" panose="020B0604020202020204" pitchFamily="34" charset="0"/>
              <a:buChar char="•"/>
            </a:pPr>
            <a:endParaRPr lang="en-US" dirty="0"/>
          </a:p>
          <a:p>
            <a:pPr>
              <a:buFont typeface="Arial" panose="020B0604020202020204" pitchFamily="34" charset="0"/>
              <a:buChar char="•"/>
            </a:pPr>
            <a:r>
              <a:rPr lang="en-US" dirty="0"/>
              <a:t>codeine</a:t>
            </a:r>
          </a:p>
          <a:p>
            <a:pPr>
              <a:buFont typeface="Arial" panose="020B0604020202020204" pitchFamily="34" charset="0"/>
              <a:buChar char="•"/>
            </a:pPr>
            <a:r>
              <a:rPr lang="en-US" dirty="0"/>
              <a:t>fentanyl</a:t>
            </a:r>
          </a:p>
          <a:p>
            <a:pPr>
              <a:buFont typeface="Arial" panose="020B0604020202020204" pitchFamily="34" charset="0"/>
              <a:buChar char="•"/>
            </a:pPr>
            <a:r>
              <a:rPr lang="en-US" dirty="0"/>
              <a:t>morphine</a:t>
            </a:r>
          </a:p>
          <a:p>
            <a:pPr>
              <a:buFont typeface="Arial" panose="020B0604020202020204" pitchFamily="34" charset="0"/>
              <a:buChar char="•"/>
            </a:pPr>
            <a:r>
              <a:rPr lang="en-US" dirty="0"/>
              <a:t>oxycodone</a:t>
            </a:r>
          </a:p>
          <a:p>
            <a:pPr>
              <a:buFont typeface="Arial" panose="020B0604020202020204" pitchFamily="34" charset="0"/>
              <a:buChar char="•"/>
            </a:pPr>
            <a:r>
              <a:rPr lang="en-US" dirty="0"/>
              <a:t>hydromorphone</a:t>
            </a:r>
          </a:p>
          <a:p>
            <a:pPr>
              <a:buFont typeface="Arial" panose="020B0604020202020204" pitchFamily="34" charset="0"/>
              <a:buChar char="•"/>
            </a:pPr>
            <a:r>
              <a:rPr lang="en-US" dirty="0"/>
              <a:t>medical heroin</a:t>
            </a:r>
          </a:p>
          <a:p>
            <a:endParaRPr lang="en-US" dirty="0"/>
          </a:p>
        </p:txBody>
      </p:sp>
      <p:sp>
        <p:nvSpPr>
          <p:cNvPr id="4" name="Slide Number Placeholder 3"/>
          <p:cNvSpPr>
            <a:spLocks noGrp="1"/>
          </p:cNvSpPr>
          <p:nvPr>
            <p:ph type="sldNum" sz="quarter" idx="5"/>
          </p:nvPr>
        </p:nvSpPr>
        <p:spPr/>
        <p:txBody>
          <a:bodyPr/>
          <a:lstStyle/>
          <a:p>
            <a:fld id="{4A2E7E5B-72C4-46BF-9DC6-28A9C15F28C4}" type="slidenum">
              <a:rPr lang="en-US" smtClean="0"/>
              <a:t>12</a:t>
            </a:fld>
            <a:endParaRPr lang="en-US"/>
          </a:p>
        </p:txBody>
      </p:sp>
    </p:spTree>
    <p:extLst>
      <p:ext uri="{BB962C8B-B14F-4D97-AF65-F5344CB8AC3E}">
        <p14:creationId xmlns:p14="http://schemas.microsoft.com/office/powerpoint/2010/main" val="855299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A2E7E5B-72C4-46BF-9DC6-28A9C15F28C4}" type="slidenum">
              <a:rPr lang="en-US" smtClean="0"/>
              <a:t>13</a:t>
            </a:fld>
            <a:endParaRPr lang="en-US"/>
          </a:p>
        </p:txBody>
      </p:sp>
    </p:spTree>
    <p:extLst>
      <p:ext uri="{BB962C8B-B14F-4D97-AF65-F5344CB8AC3E}">
        <p14:creationId xmlns:p14="http://schemas.microsoft.com/office/powerpoint/2010/main" val="2159845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all overdoses result in death.</a:t>
            </a:r>
          </a:p>
          <a:p>
            <a:endParaRPr lang="en-US" dirty="0"/>
          </a:p>
          <a:p>
            <a:r>
              <a:rPr lang="en-US" dirty="0"/>
              <a:t>Opioids </a:t>
            </a:r>
            <a:r>
              <a:rPr lang="en-US" b="1" dirty="0"/>
              <a:t>affect how your brain controls your breathing</a:t>
            </a:r>
            <a:r>
              <a:rPr lang="en-US" dirty="0"/>
              <a:t>. If you take more opioids than your body can handle, you will start to show signs and symptoms of an overdose, such as:</a:t>
            </a:r>
          </a:p>
          <a:p>
            <a:pPr>
              <a:buFont typeface="Arial" panose="020B0604020202020204" pitchFamily="34" charset="0"/>
              <a:buChar char="•"/>
            </a:pPr>
            <a:r>
              <a:rPr lang="en-US" dirty="0"/>
              <a:t>Slow, weak or no breathing, Blue lips or nails, Dizziness and confusion, Can’t be woken up, Choking, gurgling or snoring sounds, Drowsiness or difficulty staying awake</a:t>
            </a:r>
          </a:p>
          <a:p>
            <a:pPr>
              <a:buFont typeface="Arial" panose="020B0604020202020204" pitchFamily="34" charset="0"/>
              <a:buChar char="•"/>
            </a:pPr>
            <a:endParaRPr lang="en-US" dirty="0"/>
          </a:p>
          <a:p>
            <a:r>
              <a:rPr lang="en-US" b="1" dirty="0"/>
              <a:t>Overdoses can happen if you take:</a:t>
            </a:r>
          </a:p>
          <a:p>
            <a:pPr>
              <a:buFont typeface="Arial" panose="020B0604020202020204" pitchFamily="34" charset="0"/>
              <a:buChar char="•"/>
            </a:pPr>
            <a:r>
              <a:rPr lang="en-US" dirty="0"/>
              <a:t>an opioid </a:t>
            </a:r>
            <a:r>
              <a:rPr lang="en-US" b="1" dirty="0"/>
              <a:t>not prescribed</a:t>
            </a:r>
            <a:r>
              <a:rPr lang="en-US" dirty="0"/>
              <a:t> for you</a:t>
            </a:r>
          </a:p>
          <a:p>
            <a:pPr>
              <a:buFont typeface="Arial" panose="020B0604020202020204" pitchFamily="34" charset="0"/>
              <a:buChar char="•"/>
            </a:pPr>
            <a:r>
              <a:rPr lang="en-US" b="1" dirty="0"/>
              <a:t>more</a:t>
            </a:r>
            <a:r>
              <a:rPr lang="en-US" dirty="0"/>
              <a:t> opioids </a:t>
            </a:r>
            <a:r>
              <a:rPr lang="en-US" b="1" dirty="0"/>
              <a:t>than prescribed</a:t>
            </a:r>
            <a:r>
              <a:rPr lang="en-US" dirty="0"/>
              <a:t> for you, such as a higher dose</a:t>
            </a:r>
          </a:p>
          <a:p>
            <a:pPr>
              <a:buFont typeface="Arial" panose="020B0604020202020204" pitchFamily="34" charset="0"/>
              <a:buChar char="•"/>
            </a:pPr>
            <a:r>
              <a:rPr lang="en-US" dirty="0"/>
              <a:t>an opioid </a:t>
            </a:r>
            <a:r>
              <a:rPr lang="en-US" b="1" dirty="0"/>
              <a:t>with alcohol or other</a:t>
            </a:r>
            <a:r>
              <a:rPr lang="en-US" dirty="0"/>
              <a:t> drugs (e.g., anxiety medication, muscle relaxants, or sleeping pills)</a:t>
            </a:r>
          </a:p>
          <a:p>
            <a:pPr>
              <a:buFont typeface="Arial" panose="020B0604020202020204" pitchFamily="34" charset="0"/>
              <a:buChar char="•"/>
            </a:pPr>
            <a:r>
              <a:rPr lang="en-US" dirty="0"/>
              <a:t>an </a:t>
            </a:r>
            <a:r>
              <a:rPr lang="en-US" b="1" dirty="0"/>
              <a:t>opioid that has been tampered with</a:t>
            </a:r>
            <a:r>
              <a:rPr lang="en-US" dirty="0"/>
              <a:t> (e.g., broken or crushed)</a:t>
            </a:r>
          </a:p>
          <a:p>
            <a:pPr>
              <a:buFont typeface="Arial" panose="020B0604020202020204" pitchFamily="34" charset="0"/>
              <a:buChar char="•"/>
            </a:pPr>
            <a:r>
              <a:rPr lang="en-US" b="1" dirty="0"/>
              <a:t>illegally</a:t>
            </a:r>
            <a:r>
              <a:rPr lang="en-US" dirty="0"/>
              <a:t> produced or obtained opioids</a:t>
            </a:r>
          </a:p>
          <a:p>
            <a:r>
              <a:rPr lang="en-US" dirty="0"/>
              <a:t>If you have stopped taking opioids for a while and start taking them again, you can be at risk of an overdose because your body is not used to the drug anymore.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If it is prescribed, it is important to work closely with an experienced physician.  Not all physicians will prescribe opioids in Canada.  </a:t>
            </a:r>
            <a:r>
              <a:rPr lang="en-US" b="1" dirty="0"/>
              <a:t>In this workshop, I want to focus on recreational use.  This means using someone else’s prescription, overusing your own or buying it from the streets.  People who are being prescribed opiates are in theory under the supervision of a physician.  Please be in close contact with your care team.  Don’t mix drugs – don’t double up on doses, or use with alcohol or another substance.</a:t>
            </a:r>
          </a:p>
          <a:p>
            <a:pPr>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4A2E7E5B-72C4-46BF-9DC6-28A9C15F28C4}" type="slidenum">
              <a:rPr lang="en-US" smtClean="0"/>
              <a:t>14</a:t>
            </a:fld>
            <a:endParaRPr lang="en-US"/>
          </a:p>
        </p:txBody>
      </p:sp>
    </p:spTree>
    <p:extLst>
      <p:ext uri="{BB962C8B-B14F-4D97-AF65-F5344CB8AC3E}">
        <p14:creationId xmlns:p14="http://schemas.microsoft.com/office/powerpoint/2010/main" val="2295626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dirty="0"/>
              <a:t>How many times do you have to use to be at risk of an overdose?</a:t>
            </a:r>
          </a:p>
          <a:p>
            <a:pPr marL="0" indent="0" algn="l">
              <a:buNone/>
            </a:pPr>
            <a:endParaRPr lang="en-US" dirty="0"/>
          </a:p>
          <a:p>
            <a:pPr marL="0" indent="0" algn="l">
              <a:buNone/>
            </a:pPr>
            <a:r>
              <a:rPr lang="en-US" dirty="0"/>
              <a:t>ONCE!</a:t>
            </a:r>
          </a:p>
          <a:p>
            <a:endParaRPr lang="en-US" dirty="0"/>
          </a:p>
          <a:p>
            <a:r>
              <a:rPr lang="en-US" b="1" dirty="0"/>
              <a:t>This means that you don’t have to have a sub use problem to put yourself at risk of an overdose.  I really want to drive this point home.  There is misinformation out there.  There are judgements and preconceptions that you can only be at risk of an overdose if you use consistently.  This is untrue.  You are at risk every single time you use any recreational substance that is purchased in the streets (black market).   </a:t>
            </a:r>
          </a:p>
          <a:p>
            <a:endParaRPr lang="en-US" b="1" dirty="0"/>
          </a:p>
          <a:p>
            <a:r>
              <a:rPr lang="en-US" b="1" dirty="0"/>
              <a:t>You are at risk if you use too much of a prescribed med.  Don’t quit cold turkey.  If you have had a break from taking opiates, you can’t go back to your regular dose.  Your dose will slowly need to be increased under medical supervision.</a:t>
            </a:r>
          </a:p>
          <a:p>
            <a:endParaRPr lang="en-US" dirty="0"/>
          </a:p>
          <a:p>
            <a:r>
              <a:rPr lang="en-US" dirty="0"/>
              <a:t>In this workshop, I want to focus on recreational use.  This means using someone else’s prescription, overusing your own or buying it from the streets.  It doesn’t mean that prescribed opiates aren’t risky.  But they are under the supervision of a physician.  If you are being prescribed opiates, please keep in close contact with your care team.</a:t>
            </a:r>
          </a:p>
          <a:p>
            <a:endParaRPr lang="en-US" dirty="0"/>
          </a:p>
          <a:p>
            <a:endParaRPr lang="en-US" dirty="0"/>
          </a:p>
        </p:txBody>
      </p:sp>
      <p:sp>
        <p:nvSpPr>
          <p:cNvPr id="4" name="Slide Number Placeholder 3"/>
          <p:cNvSpPr>
            <a:spLocks noGrp="1"/>
          </p:cNvSpPr>
          <p:nvPr>
            <p:ph type="sldNum" sz="quarter" idx="5"/>
          </p:nvPr>
        </p:nvSpPr>
        <p:spPr/>
        <p:txBody>
          <a:bodyPr/>
          <a:lstStyle/>
          <a:p>
            <a:fld id="{4A2E7E5B-72C4-46BF-9DC6-28A9C15F28C4}" type="slidenum">
              <a:rPr lang="en-US" smtClean="0"/>
              <a:t>15</a:t>
            </a:fld>
            <a:endParaRPr lang="en-US"/>
          </a:p>
        </p:txBody>
      </p:sp>
    </p:spTree>
    <p:extLst>
      <p:ext uri="{BB962C8B-B14F-4D97-AF65-F5344CB8AC3E}">
        <p14:creationId xmlns:p14="http://schemas.microsoft.com/office/powerpoint/2010/main" val="1132798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 new national study confirmed what many addiction specialists have predicted: opioid-related overdoses and deaths have doubled in 2020, compared to 2019.</a:t>
            </a:r>
          </a:p>
          <a:p>
            <a:r>
              <a:rPr lang="en-US" b="1" dirty="0"/>
              <a:t>British Columbia, Alberta and Ontario were the hardest hit, while Montreal observed a 50 per cent increase in opioid deaths.</a:t>
            </a:r>
          </a:p>
          <a:p>
            <a:r>
              <a:rPr lang="en-US" b="1" dirty="0"/>
              <a:t>Ontario recorded the most new deaths of any province </a:t>
            </a:r>
            <a:r>
              <a:rPr lang="en-US" dirty="0"/>
              <a:t>(2,316 in 2020, 1,397 in 2019), followed by British Columbia (1,671 in 2020, 963 in 2019), Alberta (1,132 in 2020, 615 in 2019) and Quebec (547 in 2020, 414 in 2019). https://montreal.ctvnews.ca/montreal-records-increase-in-opioid-deaths-in-pandemic-year-as-national-fatalities-skyrocket-1.5486644 </a:t>
            </a:r>
          </a:p>
          <a:p>
            <a:endParaRPr lang="en-US" dirty="0"/>
          </a:p>
        </p:txBody>
      </p:sp>
      <p:sp>
        <p:nvSpPr>
          <p:cNvPr id="4" name="Slide Number Placeholder 3"/>
          <p:cNvSpPr>
            <a:spLocks noGrp="1"/>
          </p:cNvSpPr>
          <p:nvPr>
            <p:ph type="sldNum" sz="quarter" idx="5"/>
          </p:nvPr>
        </p:nvSpPr>
        <p:spPr/>
        <p:txBody>
          <a:bodyPr/>
          <a:lstStyle/>
          <a:p>
            <a:fld id="{4A2E7E5B-72C4-46BF-9DC6-28A9C15F28C4}" type="slidenum">
              <a:rPr lang="en-US" smtClean="0"/>
              <a:t>16</a:t>
            </a:fld>
            <a:endParaRPr lang="en-US"/>
          </a:p>
        </p:txBody>
      </p:sp>
    </p:spTree>
    <p:extLst>
      <p:ext uri="{BB962C8B-B14F-4D97-AF65-F5344CB8AC3E}">
        <p14:creationId xmlns:p14="http://schemas.microsoft.com/office/powerpoint/2010/main" val="698650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From 2009 – 2017, I was an outreach worker in Vancouver’s Downtown Eastside.  </a:t>
            </a:r>
          </a:p>
          <a:p>
            <a:pPr marL="171450" indent="-171450">
              <a:buFont typeface="Arial" panose="020B0604020202020204" pitchFamily="34" charset="0"/>
              <a:buChar char="•"/>
            </a:pPr>
            <a:r>
              <a:rPr lang="en-US" dirty="0"/>
              <a:t>Around 2015, I noticed that SROs and community supports were putting up signs in the SRO warning of bad batches of heroin.  These signs would be dated, and seemed to go weekly.  Seemed like every single week there was an updated sign.  What on earth was going on?!?</a:t>
            </a:r>
          </a:p>
          <a:p>
            <a:pPr marL="171450" indent="-171450">
              <a:buFont typeface="Arial" panose="020B0604020202020204" pitchFamily="34" charset="0"/>
              <a:buChar char="•"/>
            </a:pPr>
            <a:r>
              <a:rPr lang="en-US" dirty="0"/>
              <a:t>I worked with the street-entrenched and marginalized clients.  Folks lived risky lives.  And even then perhaps a few had died from non-OD causes from 2009-2014.  However, around 2016, I noticed more and more clients had OD’d and died.  To date, I have lost &gt;20 clients due to OD deaths, most of them accidental ODs.   – that I know of.  Staggering #.</a:t>
            </a:r>
          </a:p>
          <a:p>
            <a:pPr marL="171450" indent="-171450">
              <a:buFont typeface="Arial" panose="020B0604020202020204" pitchFamily="34" charset="0"/>
              <a:buChar char="•"/>
            </a:pPr>
            <a:r>
              <a:rPr lang="en-US" dirty="0"/>
              <a:t>On my healthcare team, we discussed these handwritten signs.  Ours used the harm reduction approach so our goal was to keep informing everyone of the risks.</a:t>
            </a:r>
          </a:p>
          <a:p>
            <a:pPr marL="171450" indent="-171450">
              <a:buFont typeface="Arial" panose="020B0604020202020204" pitchFamily="34" charset="0"/>
              <a:buChar char="•"/>
            </a:pPr>
            <a:r>
              <a:rPr lang="en-US" dirty="0"/>
              <a:t>The signs then became a mainstay.  And we had more and more clients OD’ing…  When I look back, I find it interesting that the new methadone came out in 2014.  Methadone is used to manage heroin use.  Methadone was effective.  The new formation didn’t seem to be.  Also interesting that fentanyl came on to the scene around the same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Not all overdoses end in death.  The drug naloxone/Narcan can reverse the effects.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indent="-171450">
              <a:buFont typeface="Arial" panose="020B0604020202020204" pitchFamily="34" charset="0"/>
              <a:buChar char="•"/>
            </a:pPr>
            <a:r>
              <a:rPr lang="en-US" dirty="0"/>
              <a:t>To maximize profits, dealers will cut/dilute their supply with things such as pig de-wormer, baby powder… and fentanyl.  Then eventually car-fentanyl.  Kind of like how coffee shops like to pack the ice into my iced coffee!</a:t>
            </a:r>
          </a:p>
          <a:p>
            <a:pPr marL="171450" indent="-171450">
              <a:buFont typeface="Arial" panose="020B0604020202020204" pitchFamily="34" charset="0"/>
              <a:buChar char="•"/>
            </a:pPr>
            <a:r>
              <a:rPr lang="en-US" dirty="0"/>
              <a:t>They are cutting fentanyl into other drugs like pot, meth, crack, etc.  Fentanyl will not </a:t>
            </a:r>
          </a:p>
        </p:txBody>
      </p:sp>
      <p:sp>
        <p:nvSpPr>
          <p:cNvPr id="4" name="Slide Number Placeholder 3"/>
          <p:cNvSpPr>
            <a:spLocks noGrp="1"/>
          </p:cNvSpPr>
          <p:nvPr>
            <p:ph type="sldNum" sz="quarter" idx="5"/>
          </p:nvPr>
        </p:nvSpPr>
        <p:spPr/>
        <p:txBody>
          <a:bodyPr/>
          <a:lstStyle/>
          <a:p>
            <a:fld id="{4A2E7E5B-72C4-46BF-9DC6-28A9C15F28C4}" type="slidenum">
              <a:rPr lang="en-US" smtClean="0"/>
              <a:t>17</a:t>
            </a:fld>
            <a:endParaRPr lang="en-US"/>
          </a:p>
        </p:txBody>
      </p:sp>
    </p:spTree>
    <p:extLst>
      <p:ext uri="{BB962C8B-B14F-4D97-AF65-F5344CB8AC3E}">
        <p14:creationId xmlns:p14="http://schemas.microsoft.com/office/powerpoint/2010/main" val="24532416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 really wanted to put up a real picture here showing how potent heroin, fentanyl &amp; car-fentanyl are compared to each other in real vials but photos are copyrighted.  So here’s a likeness just to give you an idea. </a:t>
            </a:r>
          </a:p>
          <a:p>
            <a:endParaRPr lang="en-US" dirty="0"/>
          </a:p>
          <a:p>
            <a:r>
              <a:rPr lang="en-US" dirty="0"/>
              <a:t>Amount to cross the OD threshold – different for everyone.  But this just to show you how potent just a  couple grains of car-fentanyl can be.</a:t>
            </a:r>
          </a:p>
          <a:p>
            <a:pPr marL="171450" indent="-171450">
              <a:buFont typeface="Arial" panose="020B0604020202020204" pitchFamily="34" charset="0"/>
              <a:buChar char="•"/>
            </a:pPr>
            <a:r>
              <a:rPr lang="en-US" dirty="0"/>
              <a:t>Large drop=heroin.  Covered bottom of the vial.</a:t>
            </a:r>
          </a:p>
          <a:p>
            <a:pPr marL="171450" indent="-171450">
              <a:buFont typeface="Arial" panose="020B0604020202020204" pitchFamily="34" charset="0"/>
              <a:buChar char="•"/>
            </a:pPr>
            <a:r>
              <a:rPr lang="en-US" dirty="0"/>
              <a:t>Small drop=fentanyl.  Few grains in the vial.</a:t>
            </a:r>
          </a:p>
          <a:p>
            <a:pPr marL="171450" indent="-171450">
              <a:buFont typeface="Arial" panose="020B0604020202020204" pitchFamily="34" charset="0"/>
              <a:buChar char="•"/>
            </a:pPr>
            <a:r>
              <a:rPr lang="en-US" dirty="0"/>
              <a:t>Tiny drop=car-fentanyl.  Anything in the vial???  Made for vets like elephant tranquilizers.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A2E7E5B-72C4-46BF-9DC6-28A9C15F28C4}" type="slidenum">
              <a:rPr lang="en-US" smtClean="0"/>
              <a:t>18</a:t>
            </a:fld>
            <a:endParaRPr lang="en-US"/>
          </a:p>
        </p:txBody>
      </p:sp>
    </p:spTree>
    <p:extLst>
      <p:ext uri="{BB962C8B-B14F-4D97-AF65-F5344CB8AC3E}">
        <p14:creationId xmlns:p14="http://schemas.microsoft.com/office/powerpoint/2010/main" val="4533685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None/>
            </a:pPr>
            <a:r>
              <a:rPr lang="en-US" dirty="0"/>
              <a:t>So how is </a:t>
            </a:r>
          </a:p>
          <a:p>
            <a:pPr>
              <a:buFont typeface="Wingdings" panose="05000000000000000000" pitchFamily="2" charset="2"/>
              <a:buChar char="ü"/>
            </a:pPr>
            <a:r>
              <a:rPr lang="en-US" dirty="0"/>
              <a:t>Selling your own or someone else’s prescriptions</a:t>
            </a:r>
          </a:p>
          <a:p>
            <a:pPr lvl="1">
              <a:buFont typeface="Courier New" panose="02070309020205020404" pitchFamily="49" charset="0"/>
              <a:buChar char="o"/>
            </a:pPr>
            <a:r>
              <a:rPr lang="en-US" dirty="0"/>
              <a:t>“Pharmacy or doctor shopping”</a:t>
            </a:r>
          </a:p>
          <a:p>
            <a:pPr>
              <a:buFont typeface="Wingdings" panose="05000000000000000000" pitchFamily="2" charset="2"/>
              <a:buChar char="ü"/>
            </a:pPr>
            <a:r>
              <a:rPr lang="en-US" dirty="0"/>
              <a:t>Stealing from a pharmacy or warehouse</a:t>
            </a:r>
          </a:p>
          <a:p>
            <a:pPr>
              <a:buFont typeface="Wingdings" panose="05000000000000000000" pitchFamily="2" charset="2"/>
              <a:buChar char="ü"/>
            </a:pPr>
            <a:r>
              <a:rPr lang="en-US" dirty="0"/>
              <a:t> Imported</a:t>
            </a:r>
          </a:p>
          <a:p>
            <a:pPr>
              <a:buFont typeface="Wingdings" panose="05000000000000000000" pitchFamily="2" charset="2"/>
              <a:buChar char="ü"/>
            </a:pPr>
            <a:r>
              <a:rPr lang="en-US" dirty="0"/>
              <a:t> Locally made (and distributed) illegally</a:t>
            </a:r>
          </a:p>
          <a:p>
            <a:endParaRPr lang="en-US" b="1" dirty="0"/>
          </a:p>
          <a:p>
            <a:endParaRPr lang="en-US" dirty="0"/>
          </a:p>
          <a:p>
            <a:r>
              <a:rPr lang="en-US" dirty="0">
                <a:effectLst/>
                <a:latin typeface="Arial" panose="020B0604020202020204" pitchFamily="34" charset="0"/>
              </a:rPr>
              <a:t>Canada continues to experience an opioid crisis. In 2018, almost 1 in 8 people were prescribed opioids. This report presents trends in opioid prescribing in Ontario, Saskatchewan and British Columbia from 2013 to 2018, and in Manitoba from 2016 to 2018. Manitoba data was available from 2016 onward only, so it was excluded from calculations on previous years.</a:t>
            </a:r>
          </a:p>
          <a:p>
            <a:pPr marL="171450" indent="-171450">
              <a:buFont typeface="Arial" panose="020B0604020202020204" pitchFamily="34" charset="0"/>
              <a:buChar char="•"/>
            </a:pPr>
            <a:r>
              <a:rPr lang="en-US" dirty="0">
                <a:effectLst/>
                <a:latin typeface="Arial" panose="020B0604020202020204" pitchFamily="34" charset="0"/>
              </a:rPr>
              <a:t>Fewer people are being prescribed opioids</a:t>
            </a:r>
          </a:p>
          <a:p>
            <a:pPr marL="171450" indent="-171450">
              <a:buFont typeface="Arial" panose="020B0604020202020204" pitchFamily="34" charset="0"/>
              <a:buChar char="•"/>
            </a:pPr>
            <a:r>
              <a:rPr lang="en-US" dirty="0">
                <a:effectLst/>
                <a:latin typeface="Arial" panose="020B0604020202020204" pitchFamily="34" charset="0"/>
              </a:rPr>
              <a:t>Fewer on long term opioid </a:t>
            </a:r>
            <a:r>
              <a:rPr lang="en-US" dirty="0" err="1">
                <a:effectLst/>
                <a:latin typeface="Arial" panose="020B0604020202020204" pitchFamily="34" charset="0"/>
              </a:rPr>
              <a:t>tx</a:t>
            </a:r>
            <a:r>
              <a:rPr lang="en-US" dirty="0">
                <a:effectLst/>
                <a:latin typeface="Arial" panose="020B0604020202020204" pitchFamily="34" charset="0"/>
              </a:rPr>
              <a:t>, more people are stopping long term opioid </a:t>
            </a:r>
            <a:r>
              <a:rPr lang="en-US" dirty="0" err="1">
                <a:effectLst/>
                <a:latin typeface="Arial" panose="020B0604020202020204" pitchFamily="34" charset="0"/>
              </a:rPr>
              <a:t>tx</a:t>
            </a:r>
            <a:endParaRPr lang="en-US" dirty="0">
              <a:effectLst/>
              <a:latin typeface="Arial" panose="020B0604020202020204" pitchFamily="34" charset="0"/>
            </a:endParaRPr>
          </a:p>
          <a:p>
            <a:pPr marL="171450" indent="-171450">
              <a:buFont typeface="Arial" panose="020B0604020202020204" pitchFamily="34" charset="0"/>
              <a:buChar char="•"/>
            </a:pPr>
            <a:r>
              <a:rPr lang="en-US" dirty="0">
                <a:effectLst/>
                <a:latin typeface="Arial" panose="020B0604020202020204" pitchFamily="34" charset="0"/>
              </a:rPr>
              <a:t>Fewer people have started opioids</a:t>
            </a:r>
          </a:p>
          <a:p>
            <a:pPr marL="171450" indent="-171450">
              <a:buFont typeface="Arial" panose="020B0604020202020204" pitchFamily="34" charset="0"/>
              <a:buChar char="•"/>
            </a:pPr>
            <a:r>
              <a:rPr lang="en-US" dirty="0">
                <a:effectLst/>
                <a:latin typeface="Arial" panose="020B0604020202020204" pitchFamily="34" charset="0"/>
              </a:rPr>
              <a:t>Dosage and duration of therapy among people starting opioids remained </a:t>
            </a:r>
            <a:r>
              <a:rPr lang="en-US" dirty="0" err="1">
                <a:effectLst/>
                <a:latin typeface="Arial" panose="020B0604020202020204" pitchFamily="34" charset="0"/>
              </a:rPr>
              <a:t>relativelystable</a:t>
            </a:r>
            <a:r>
              <a:rPr lang="en-US" dirty="0">
                <a:effectLst/>
                <a:latin typeface="Arial" panose="020B0604020202020204" pitchFamily="34" charset="0"/>
              </a:rPr>
              <a:t>. </a:t>
            </a:r>
          </a:p>
          <a:p>
            <a:pPr marL="171450" indent="-171450">
              <a:buFont typeface="Arial" panose="020B0604020202020204" pitchFamily="34" charset="0"/>
              <a:buChar char="•"/>
            </a:pPr>
            <a:endParaRPr lang="en-US" dirty="0">
              <a:effectLst/>
              <a:latin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Not all overdoses end in death.  The drug naloxone/Narcan can reverse the effects.</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4A2E7E5B-72C4-46BF-9DC6-28A9C15F28C4}" type="slidenum">
              <a:rPr lang="en-US" smtClean="0"/>
              <a:t>19</a:t>
            </a:fld>
            <a:endParaRPr lang="en-US"/>
          </a:p>
        </p:txBody>
      </p:sp>
    </p:spTree>
    <p:extLst>
      <p:ext uri="{BB962C8B-B14F-4D97-AF65-F5344CB8AC3E}">
        <p14:creationId xmlns:p14="http://schemas.microsoft.com/office/powerpoint/2010/main" val="617782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I wanted to cover some basics before we get into the topic of Opioid Overdose </a:t>
            </a:r>
          </a:p>
          <a:p>
            <a:pPr marL="0" indent="0">
              <a:buNone/>
            </a:pPr>
            <a:endParaRPr lang="en-US" dirty="0"/>
          </a:p>
          <a:p>
            <a:pPr marL="0" indent="0">
              <a:buNone/>
            </a:pPr>
            <a:r>
              <a:rPr lang="en-US" dirty="0"/>
              <a:t>-What have we been struggling with during COVID?</a:t>
            </a:r>
          </a:p>
          <a:p>
            <a:pPr marL="0" indent="0">
              <a:buNone/>
            </a:pPr>
            <a:r>
              <a:rPr lang="en-US" dirty="0"/>
              <a:t>-How do we cope?</a:t>
            </a:r>
          </a:p>
          <a:p>
            <a:pPr marL="0" indent="0">
              <a:buNone/>
            </a:pPr>
            <a:r>
              <a:rPr lang="en-US" dirty="0"/>
              <a:t>-Substance Use vs. Substance Use Problem</a:t>
            </a:r>
          </a:p>
          <a:p>
            <a:pPr marL="0" indent="0">
              <a:buNone/>
            </a:pPr>
            <a:r>
              <a:rPr lang="en-US" dirty="0"/>
              <a:t>-Opioids and the Crisis</a:t>
            </a:r>
          </a:p>
        </p:txBody>
      </p:sp>
      <p:sp>
        <p:nvSpPr>
          <p:cNvPr id="4" name="Slide Number Placeholder 3"/>
          <p:cNvSpPr>
            <a:spLocks noGrp="1"/>
          </p:cNvSpPr>
          <p:nvPr>
            <p:ph type="sldNum" sz="quarter" idx="5"/>
          </p:nvPr>
        </p:nvSpPr>
        <p:spPr/>
        <p:txBody>
          <a:bodyPr/>
          <a:lstStyle/>
          <a:p>
            <a:fld id="{4A2E7E5B-72C4-46BF-9DC6-28A9C15F28C4}" type="slidenum">
              <a:rPr lang="en-US" smtClean="0"/>
              <a:t>2</a:t>
            </a:fld>
            <a:endParaRPr lang="en-US"/>
          </a:p>
        </p:txBody>
      </p:sp>
    </p:spTree>
    <p:extLst>
      <p:ext uri="{BB962C8B-B14F-4D97-AF65-F5344CB8AC3E}">
        <p14:creationId xmlns:p14="http://schemas.microsoft.com/office/powerpoint/2010/main" val="42308765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effectLst/>
                <a:latin typeface="Arial" panose="020B0604020202020204" pitchFamily="34" charset="0"/>
              </a:rPr>
              <a:t>Fewer people are being prescribed opioids</a:t>
            </a:r>
          </a:p>
          <a:p>
            <a:pPr marL="171450" indent="-171450">
              <a:buFont typeface="Arial" panose="020B0604020202020204" pitchFamily="34" charset="0"/>
              <a:buChar char="•"/>
            </a:pPr>
            <a:r>
              <a:rPr lang="en-US" dirty="0">
                <a:effectLst/>
                <a:latin typeface="Arial" panose="020B0604020202020204" pitchFamily="34" charset="0"/>
              </a:rPr>
              <a:t>Fewer on long term opioid therapy</a:t>
            </a:r>
            <a:endParaRPr lang="en-US" dirty="0">
              <a:latin typeface="Arial" panose="020B0604020202020204" pitchFamily="34" charset="0"/>
            </a:endParaRPr>
          </a:p>
          <a:p>
            <a:pPr marL="171450" indent="-171450">
              <a:buFont typeface="Arial" panose="020B0604020202020204" pitchFamily="34" charset="0"/>
              <a:buChar char="•"/>
            </a:pPr>
            <a:r>
              <a:rPr lang="en-US" dirty="0">
                <a:effectLst/>
                <a:latin typeface="Arial" panose="020B0604020202020204" pitchFamily="34" charset="0"/>
              </a:rPr>
              <a:t>More people are stopping long term opioid therapy</a:t>
            </a:r>
          </a:p>
          <a:p>
            <a:pPr marL="171450" indent="-171450">
              <a:buFont typeface="Arial" panose="020B0604020202020204" pitchFamily="34" charset="0"/>
              <a:buChar char="•"/>
            </a:pPr>
            <a:r>
              <a:rPr lang="en-US" dirty="0">
                <a:effectLst/>
                <a:latin typeface="Arial" panose="020B0604020202020204" pitchFamily="34" charset="0"/>
              </a:rPr>
              <a:t>Fewer people have started opioids</a:t>
            </a:r>
          </a:p>
          <a:p>
            <a:pPr marL="171450" indent="-171450">
              <a:buFont typeface="Arial" panose="020B0604020202020204" pitchFamily="34" charset="0"/>
              <a:buChar char="•"/>
            </a:pPr>
            <a:r>
              <a:rPr lang="en-US" dirty="0">
                <a:effectLst/>
                <a:latin typeface="Arial" panose="020B0604020202020204" pitchFamily="34" charset="0"/>
              </a:rPr>
              <a:t>Dosage and duration of therapy among people starting opioids remained relatively stable. </a:t>
            </a:r>
          </a:p>
          <a:p>
            <a:pPr marL="171450" indent="-171450">
              <a:buFont typeface="Arial" panose="020B0604020202020204" pitchFamily="34" charset="0"/>
              <a:buChar char="•"/>
            </a:pPr>
            <a:endParaRPr lang="en-US" dirty="0">
              <a:effectLst/>
              <a:latin typeface="Arial" panose="020B0604020202020204" pitchFamily="34" charset="0"/>
            </a:endParaRPr>
          </a:p>
          <a:p>
            <a:pPr marL="171450" indent="-171450">
              <a:buFont typeface="Arial" panose="020B0604020202020204" pitchFamily="34" charset="0"/>
              <a:buChar char="•"/>
            </a:pPr>
            <a:r>
              <a:rPr lang="en-US" dirty="0">
                <a:effectLst/>
                <a:latin typeface="Arial" panose="020B0604020202020204" pitchFamily="34" charset="0"/>
              </a:rPr>
              <a:t>No longer easy to go to different docs or pharmacies to get prescriptions.  Other methods of pain management are used.  Using a holistic approach is more effective.</a:t>
            </a:r>
          </a:p>
          <a:p>
            <a:endParaRPr lang="en-US" dirty="0"/>
          </a:p>
        </p:txBody>
      </p:sp>
      <p:sp>
        <p:nvSpPr>
          <p:cNvPr id="4" name="Slide Number Placeholder 3"/>
          <p:cNvSpPr>
            <a:spLocks noGrp="1"/>
          </p:cNvSpPr>
          <p:nvPr>
            <p:ph type="sldNum" sz="quarter" idx="5"/>
          </p:nvPr>
        </p:nvSpPr>
        <p:spPr/>
        <p:txBody>
          <a:bodyPr/>
          <a:lstStyle/>
          <a:p>
            <a:fld id="{4A2E7E5B-72C4-46BF-9DC6-28A9C15F28C4}" type="slidenum">
              <a:rPr lang="en-US" smtClean="0"/>
              <a:t>20</a:t>
            </a:fld>
            <a:endParaRPr lang="en-US"/>
          </a:p>
        </p:txBody>
      </p:sp>
    </p:spTree>
    <p:extLst>
      <p:ext uri="{BB962C8B-B14F-4D97-AF65-F5344CB8AC3E}">
        <p14:creationId xmlns:p14="http://schemas.microsoft.com/office/powerpoint/2010/main" val="3025448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Arial" panose="020B0604020202020204" pitchFamily="34" charset="0"/>
              </a:rPr>
              <a:t>2019-2020 CBSA has put up their Departmental Plan – </a:t>
            </a:r>
          </a:p>
          <a:p>
            <a:r>
              <a:rPr lang="en-US" dirty="0">
                <a:effectLst/>
                <a:latin typeface="Arial" panose="020B0604020202020204" pitchFamily="34" charset="0"/>
              </a:rPr>
              <a:t>-Together with domestic and international partners, the CBSA is working to enhance detection with new tools and methods, as smugglers often attempt to circumvent existing controls by altering the chemical compounds of opioid substances.</a:t>
            </a:r>
          </a:p>
          <a:p>
            <a:endParaRPr lang="en-US" dirty="0"/>
          </a:p>
        </p:txBody>
      </p:sp>
      <p:sp>
        <p:nvSpPr>
          <p:cNvPr id="4" name="Slide Number Placeholder 3"/>
          <p:cNvSpPr>
            <a:spLocks noGrp="1"/>
          </p:cNvSpPr>
          <p:nvPr>
            <p:ph type="sldNum" sz="quarter" idx="5"/>
          </p:nvPr>
        </p:nvSpPr>
        <p:spPr/>
        <p:txBody>
          <a:bodyPr/>
          <a:lstStyle/>
          <a:p>
            <a:fld id="{4A2E7E5B-72C4-46BF-9DC6-28A9C15F28C4}" type="slidenum">
              <a:rPr lang="en-US" smtClean="0"/>
              <a:t>21</a:t>
            </a:fld>
            <a:endParaRPr lang="en-US"/>
          </a:p>
        </p:txBody>
      </p:sp>
    </p:spTree>
    <p:extLst>
      <p:ext uri="{BB962C8B-B14F-4D97-AF65-F5344CB8AC3E}">
        <p14:creationId xmlns:p14="http://schemas.microsoft.com/office/powerpoint/2010/main" val="529032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dirty="0"/>
              <a:t>Making naloxone kits available</a:t>
            </a:r>
            <a:r>
              <a:rPr lang="en-US" dirty="0"/>
              <a:t> for free and without a prescription in most provinces and territories</a:t>
            </a:r>
          </a:p>
          <a:p>
            <a:pPr>
              <a:buFont typeface="Arial" panose="020B0604020202020204" pitchFamily="34" charset="0"/>
              <a:buChar char="•"/>
            </a:pPr>
            <a:r>
              <a:rPr lang="en-US" b="1" dirty="0"/>
              <a:t>Protecting people who call for help when an overdose occurs</a:t>
            </a:r>
            <a:r>
              <a:rPr lang="en-US" dirty="0"/>
              <a:t> from minor drug possession charges through the </a:t>
            </a:r>
            <a:r>
              <a:rPr lang="en-US" b="1" i="1" dirty="0"/>
              <a:t>Good Samaritan Drug Overdose Act</a:t>
            </a:r>
            <a:endParaRPr lang="en-US" dirty="0"/>
          </a:p>
          <a:p>
            <a:pPr>
              <a:buFont typeface="Arial" panose="020B0604020202020204" pitchFamily="34" charset="0"/>
              <a:buChar char="•"/>
            </a:pPr>
            <a:r>
              <a:rPr lang="en-US" b="1" dirty="0"/>
              <a:t>Increasing access to treatment</a:t>
            </a:r>
            <a:r>
              <a:rPr lang="en-US" dirty="0"/>
              <a:t> services in provinces and territories</a:t>
            </a:r>
          </a:p>
          <a:p>
            <a:pPr>
              <a:buFont typeface="Arial" panose="020B0604020202020204" pitchFamily="34" charset="0"/>
              <a:buChar char="•"/>
            </a:pPr>
            <a:r>
              <a:rPr lang="en-US" b="1" dirty="0"/>
              <a:t>Distributing wallet cards across Canada</a:t>
            </a:r>
            <a:r>
              <a:rPr lang="en-US" dirty="0"/>
              <a:t> to raise awareness about the signs of an overdose and what to do during an overdose</a:t>
            </a:r>
          </a:p>
          <a:p>
            <a:pPr>
              <a:buFont typeface="Arial" panose="020B0604020202020204" pitchFamily="34" charset="0"/>
              <a:buChar char="•"/>
            </a:pPr>
            <a:r>
              <a:rPr lang="en-US" b="1" dirty="0"/>
              <a:t>Raising awareness about stigma</a:t>
            </a:r>
            <a:r>
              <a:rPr lang="en-US" dirty="0"/>
              <a:t> to reduce barriers to treatment and health and social services for people who use drugs</a:t>
            </a:r>
          </a:p>
          <a:p>
            <a:pPr>
              <a:buFont typeface="Arial" panose="020B0604020202020204" pitchFamily="34" charset="0"/>
              <a:buChar char="•"/>
            </a:pPr>
            <a:r>
              <a:rPr lang="en-US" b="1" dirty="0"/>
              <a:t>Approving supervised consumption sites and allowing provinces and territories to quickly set up overdose prevention sites</a:t>
            </a:r>
            <a:r>
              <a:rPr lang="en-US" dirty="0"/>
              <a:t> to reduce harms associated with drug use and to prevent death</a:t>
            </a:r>
          </a:p>
          <a:p>
            <a:endParaRPr lang="en-US" dirty="0"/>
          </a:p>
        </p:txBody>
      </p:sp>
      <p:sp>
        <p:nvSpPr>
          <p:cNvPr id="4" name="Slide Number Placeholder 3"/>
          <p:cNvSpPr>
            <a:spLocks noGrp="1"/>
          </p:cNvSpPr>
          <p:nvPr>
            <p:ph type="sldNum" sz="quarter" idx="5"/>
          </p:nvPr>
        </p:nvSpPr>
        <p:spPr/>
        <p:txBody>
          <a:bodyPr/>
          <a:lstStyle/>
          <a:p>
            <a:fld id="{4A2E7E5B-72C4-46BF-9DC6-28A9C15F28C4}" type="slidenum">
              <a:rPr lang="en-US" smtClean="0"/>
              <a:t>22</a:t>
            </a:fld>
            <a:endParaRPr lang="en-US"/>
          </a:p>
        </p:txBody>
      </p:sp>
    </p:spTree>
    <p:extLst>
      <p:ext uri="{BB962C8B-B14F-4D97-AF65-F5344CB8AC3E}">
        <p14:creationId xmlns:p14="http://schemas.microsoft.com/office/powerpoint/2010/main" val="11510385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2E7E5B-72C4-46BF-9DC6-28A9C15F28C4}" type="slidenum">
              <a:rPr lang="en-US" smtClean="0"/>
              <a:t>23</a:t>
            </a:fld>
            <a:endParaRPr lang="en-US"/>
          </a:p>
        </p:txBody>
      </p:sp>
    </p:spTree>
    <p:extLst>
      <p:ext uri="{BB962C8B-B14F-4D97-AF65-F5344CB8AC3E}">
        <p14:creationId xmlns:p14="http://schemas.microsoft.com/office/powerpoint/2010/main" val="31262431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Any street drug can be laced with fentanyl/car-fentanyl</a:t>
            </a:r>
          </a:p>
          <a:p>
            <a:pPr marL="628650" lvl="1" indent="-171450">
              <a:buFont typeface="Arial" panose="020B0604020202020204" pitchFamily="34" charset="0"/>
              <a:buChar char="•"/>
            </a:pPr>
            <a:r>
              <a:rPr lang="en-US" dirty="0"/>
              <a:t>Including stimulants and pot.  This means that you may use more meth or crack to counteract the effects of fentanyl. This means more fentanyl in your system, and more OD risk.</a:t>
            </a:r>
          </a:p>
          <a:p>
            <a:pPr marL="171450" indent="-171450">
              <a:buFont typeface="Arial" panose="020B0604020202020204" pitchFamily="34" charset="0"/>
              <a:buChar char="•"/>
            </a:pPr>
            <a:r>
              <a:rPr lang="en-US" dirty="0"/>
              <a:t>Your drug will taste, look and smell the same</a:t>
            </a:r>
          </a:p>
          <a:p>
            <a:pPr marL="171450" indent="-171450">
              <a:buFont typeface="Arial" panose="020B0604020202020204" pitchFamily="34" charset="0"/>
              <a:buChar char="•"/>
            </a:pPr>
            <a:r>
              <a:rPr lang="en-US" dirty="0"/>
              <a:t>Don’t assume your dealer will know (or tell you) there’s fentanyl in the drug</a:t>
            </a:r>
          </a:p>
          <a:p>
            <a:pPr marL="171450" indent="-171450">
              <a:buFont typeface="Arial" panose="020B0604020202020204" pitchFamily="34" charset="0"/>
              <a:buChar char="•"/>
            </a:pPr>
            <a:r>
              <a:rPr lang="en-US" dirty="0"/>
              <a:t>If the person is not interested in stopping the use, encourage them to follow the Safe Use Guidelines:</a:t>
            </a:r>
          </a:p>
          <a:p>
            <a:pPr marL="628650" lvl="1" indent="-171450">
              <a:buFont typeface="Arial" panose="020B0604020202020204" pitchFamily="34" charset="0"/>
              <a:buChar char="•"/>
            </a:pPr>
            <a:r>
              <a:rPr lang="en-US" dirty="0"/>
              <a:t>Use small amounts at a time</a:t>
            </a:r>
          </a:p>
          <a:p>
            <a:pPr marL="628650" lvl="1" indent="-171450">
              <a:buFont typeface="Arial" panose="020B0604020202020204" pitchFamily="34" charset="0"/>
              <a:buChar char="•"/>
            </a:pPr>
            <a:r>
              <a:rPr lang="en-US" dirty="0"/>
              <a:t>Don’t mix with other drugs or alcohol</a:t>
            </a:r>
          </a:p>
          <a:p>
            <a:pPr marL="628650" lvl="1" indent="-171450">
              <a:buFont typeface="Arial" panose="020B0604020202020204" pitchFamily="34" charset="0"/>
              <a:buChar char="•"/>
            </a:pPr>
            <a:r>
              <a:rPr lang="en-US" dirty="0"/>
              <a:t>Try to use with people you know</a:t>
            </a:r>
          </a:p>
          <a:p>
            <a:pPr marL="628650" lvl="1" indent="-171450">
              <a:buFont typeface="Arial" panose="020B0604020202020204" pitchFamily="34" charset="0"/>
              <a:buChar char="•"/>
            </a:pPr>
            <a:r>
              <a:rPr lang="en-US" dirty="0"/>
              <a:t>Have a naloxone kit handy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Because car fentanyl is more potent, one vial of naloxone may not be enough.  You may need 2 or more vials.</a:t>
            </a:r>
          </a:p>
        </p:txBody>
      </p:sp>
      <p:sp>
        <p:nvSpPr>
          <p:cNvPr id="4" name="Slide Number Placeholder 3"/>
          <p:cNvSpPr>
            <a:spLocks noGrp="1"/>
          </p:cNvSpPr>
          <p:nvPr>
            <p:ph type="sldNum" sz="quarter" idx="5"/>
          </p:nvPr>
        </p:nvSpPr>
        <p:spPr/>
        <p:txBody>
          <a:bodyPr/>
          <a:lstStyle/>
          <a:p>
            <a:fld id="{4A2E7E5B-72C4-46BF-9DC6-28A9C15F28C4}" type="slidenum">
              <a:rPr lang="en-US" smtClean="0"/>
              <a:t>25</a:t>
            </a:fld>
            <a:endParaRPr lang="en-US"/>
          </a:p>
        </p:txBody>
      </p:sp>
    </p:spTree>
    <p:extLst>
      <p:ext uri="{BB962C8B-B14F-4D97-AF65-F5344CB8AC3E}">
        <p14:creationId xmlns:p14="http://schemas.microsoft.com/office/powerpoint/2010/main" val="21616336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Judgement-free zone.  This is not about you. </a:t>
            </a:r>
          </a:p>
          <a:p>
            <a:pPr marL="0" indent="0">
              <a:buNone/>
            </a:pPr>
            <a:endParaRPr lang="en-US" dirty="0"/>
          </a:p>
          <a:p>
            <a:pPr marL="0" indent="0">
              <a:buNone/>
            </a:pPr>
            <a:r>
              <a:rPr lang="en-US" dirty="0"/>
              <a:t>If you don’t use substances or don’t believe in taking medications, the person doesn’t need to know that.  Focus on their safety. </a:t>
            </a:r>
          </a:p>
          <a:p>
            <a:pPr marL="0" indent="0">
              <a:buNone/>
            </a:pPr>
            <a:endParaRPr lang="en-US" dirty="0"/>
          </a:p>
          <a:p>
            <a:pPr marL="0" indent="0">
              <a:buNone/>
            </a:pPr>
            <a:r>
              <a:rPr lang="en-US" dirty="0"/>
              <a:t>It is not easy to change substance use habits.  Willpower is not enough.</a:t>
            </a:r>
          </a:p>
          <a:p>
            <a:pPr marL="0" indent="0">
              <a:buNone/>
            </a:pPr>
            <a:endParaRPr lang="en-US" dirty="0"/>
          </a:p>
          <a:p>
            <a:pPr marL="0" indent="0">
              <a:buNone/>
            </a:pPr>
            <a:r>
              <a:rPr lang="en-US" dirty="0"/>
              <a:t>Not everyone wants to stop using substances.</a:t>
            </a:r>
          </a:p>
          <a:p>
            <a:pPr marL="0" indent="0">
              <a:buNone/>
            </a:pPr>
            <a:endParaRPr lang="en-US" dirty="0"/>
          </a:p>
          <a:p>
            <a:pPr marL="0" indent="0">
              <a:buNone/>
            </a:pPr>
            <a:r>
              <a:rPr lang="en-US" dirty="0"/>
              <a:t>Encourage harm reduction techniques </a:t>
            </a:r>
            <a:r>
              <a:rPr lang="en-US" dirty="0">
                <a:hlinkClick r:id="rId3"/>
              </a:rPr>
              <a:t>https://www.ccsa.ca/opioid-resources</a:t>
            </a:r>
            <a:r>
              <a:rPr lang="en-US" dirty="0"/>
              <a:t> </a:t>
            </a:r>
          </a:p>
          <a:p>
            <a:endParaRPr lang="en-US" dirty="0"/>
          </a:p>
        </p:txBody>
      </p:sp>
      <p:sp>
        <p:nvSpPr>
          <p:cNvPr id="4" name="Slide Number Placeholder 3"/>
          <p:cNvSpPr>
            <a:spLocks noGrp="1"/>
          </p:cNvSpPr>
          <p:nvPr>
            <p:ph type="sldNum" sz="quarter" idx="5"/>
          </p:nvPr>
        </p:nvSpPr>
        <p:spPr/>
        <p:txBody>
          <a:bodyPr/>
          <a:lstStyle/>
          <a:p>
            <a:fld id="{4A2E7E5B-72C4-46BF-9DC6-28A9C15F28C4}" type="slidenum">
              <a:rPr lang="en-US" smtClean="0"/>
              <a:t>26</a:t>
            </a:fld>
            <a:endParaRPr lang="en-US"/>
          </a:p>
        </p:txBody>
      </p:sp>
    </p:spTree>
    <p:extLst>
      <p:ext uri="{BB962C8B-B14F-4D97-AF65-F5344CB8AC3E}">
        <p14:creationId xmlns:p14="http://schemas.microsoft.com/office/powerpoint/2010/main" val="7964619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included general sub use info, opioid OD info, where to get naloxone kits, treatments/mgmt. as well </a:t>
            </a:r>
            <a:r>
              <a:rPr lang="en-US"/>
              <a:t>as information about pain.</a:t>
            </a:r>
          </a:p>
        </p:txBody>
      </p:sp>
      <p:sp>
        <p:nvSpPr>
          <p:cNvPr id="4" name="Slide Number Placeholder 3"/>
          <p:cNvSpPr>
            <a:spLocks noGrp="1"/>
          </p:cNvSpPr>
          <p:nvPr>
            <p:ph type="sldNum" sz="quarter" idx="5"/>
          </p:nvPr>
        </p:nvSpPr>
        <p:spPr/>
        <p:txBody>
          <a:bodyPr/>
          <a:lstStyle/>
          <a:p>
            <a:fld id="{4A2E7E5B-72C4-46BF-9DC6-28A9C15F28C4}" type="slidenum">
              <a:rPr lang="en-US" smtClean="0"/>
              <a:t>28</a:t>
            </a:fld>
            <a:endParaRPr lang="en-US"/>
          </a:p>
        </p:txBody>
      </p:sp>
    </p:spTree>
    <p:extLst>
      <p:ext uri="{BB962C8B-B14F-4D97-AF65-F5344CB8AC3E}">
        <p14:creationId xmlns:p14="http://schemas.microsoft.com/office/powerpoint/2010/main" val="3637807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get into a discussion about the opioid crisis, let’s talk a bit about mental health during covid.  What have we been struggling with?  How have we coped?  Then we’ll talk about sub use &amp; sub use problems.</a:t>
            </a:r>
          </a:p>
        </p:txBody>
      </p:sp>
      <p:sp>
        <p:nvSpPr>
          <p:cNvPr id="4" name="Slide Number Placeholder 3"/>
          <p:cNvSpPr>
            <a:spLocks noGrp="1"/>
          </p:cNvSpPr>
          <p:nvPr>
            <p:ph type="sldNum" sz="quarter" idx="5"/>
          </p:nvPr>
        </p:nvSpPr>
        <p:spPr/>
        <p:txBody>
          <a:bodyPr/>
          <a:lstStyle/>
          <a:p>
            <a:fld id="{4A2E7E5B-72C4-46BF-9DC6-28A9C15F28C4}" type="slidenum">
              <a:rPr lang="en-US" smtClean="0"/>
              <a:t>3</a:t>
            </a:fld>
            <a:endParaRPr lang="en-US"/>
          </a:p>
        </p:txBody>
      </p:sp>
    </p:spTree>
    <p:extLst>
      <p:ext uri="{BB962C8B-B14F-4D97-AF65-F5344CB8AC3E}">
        <p14:creationId xmlns:p14="http://schemas.microsoft.com/office/powerpoint/2010/main" val="2989362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study done by the Centre for Addiction &amp; Mental Health (CAMH) in the past year shows that Canadians have experienced </a:t>
            </a:r>
          </a:p>
          <a:p>
            <a:pPr marL="171450" indent="-171450">
              <a:buFont typeface="Arial" panose="020B0604020202020204" pitchFamily="34" charset="0"/>
              <a:buChar char="•"/>
            </a:pPr>
            <a:r>
              <a:rPr lang="en-US" dirty="0"/>
              <a:t>increased anxiety (worry about finances, infection, employment impacts and employment exposure)</a:t>
            </a:r>
          </a:p>
          <a:p>
            <a:pPr marL="171450" indent="-171450">
              <a:buFont typeface="Arial" panose="020B0604020202020204" pitchFamily="34" charset="0"/>
              <a:buChar char="•"/>
            </a:pPr>
            <a:r>
              <a:rPr lang="en-US" dirty="0"/>
              <a:t>Increased binge drinking – Health Canada’s Low Risk Drinking Guidelines suggest that &gt;4 for women, and &gt;5 for men is binge drinking.</a:t>
            </a:r>
          </a:p>
          <a:p>
            <a:pPr marL="171450" indent="-171450">
              <a:buFont typeface="Arial" panose="020B0604020202020204" pitchFamily="34" charset="0"/>
              <a:buChar char="•"/>
            </a:pPr>
            <a:r>
              <a:rPr lang="en-US" dirty="0"/>
              <a:t>Felt lonely and depressed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(May 2020 to Mar 2021 – study done in 7 cycles)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A2E7E5B-72C4-46BF-9DC6-28A9C15F28C4}" type="slidenum">
              <a:rPr lang="en-US" smtClean="0"/>
              <a:t>4</a:t>
            </a:fld>
            <a:endParaRPr lang="en-US"/>
          </a:p>
        </p:txBody>
      </p:sp>
    </p:spTree>
    <p:extLst>
      <p:ext uri="{BB962C8B-B14F-4D97-AF65-F5344CB8AC3E}">
        <p14:creationId xmlns:p14="http://schemas.microsoft.com/office/powerpoint/2010/main" val="2420635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not surprising results –when our whole world changes, we are faced with uncertainty &amp; fear.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our physical health is affected, we need to address it such as if someone breaks an arm, they need to go to a </a:t>
            </a:r>
            <a:r>
              <a:rPr lang="en-US" dirty="0" err="1"/>
              <a:t>dr</a:t>
            </a:r>
            <a:r>
              <a:rPr lang="en-US" dirty="0"/>
              <a:t> for ax, an x-ray, possibly a cast and probably physio.  Similarly when our mental health is affected, we need to find ways to manage.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CHAT</a:t>
            </a:r>
            <a:r>
              <a:rPr lang="en-US" dirty="0"/>
              <a:t>: Before COVID, what strategies did you use to manage your mental health?  Sleep, medication, gym, going out to dinner, concerts, crafting, taking fun classes at the community </a:t>
            </a:r>
            <a:r>
              <a:rPr lang="en-US" dirty="0" err="1"/>
              <a:t>centre</a:t>
            </a:r>
            <a:r>
              <a:rPr lang="en-US" dirty="0"/>
              <a:t>, hanging out with a beer and friends, family get-togethers, celebrating life (birthdays, graduations, </a:t>
            </a:r>
            <a:r>
              <a:rPr lang="en-US" dirty="0" err="1"/>
              <a:t>etc</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indent="0">
              <a:buNone/>
            </a:pPr>
            <a:r>
              <a:rPr lang="en-US" dirty="0"/>
              <a:t>How have the COVID restrictions affected your coping strategies and your self-care?</a:t>
            </a:r>
          </a:p>
          <a:p>
            <a:pPr marL="0" indent="0">
              <a:buNone/>
            </a:pPr>
            <a:endParaRPr lang="en-US" dirty="0"/>
          </a:p>
          <a:p>
            <a:pPr marL="0" indent="0">
              <a:buNone/>
            </a:pPr>
            <a:r>
              <a:rPr lang="en-US" dirty="0"/>
              <a:t>Likely, your strategies have been limited.  So you find new ways to cope, or perhaps you lean heavily on the ones you have.  The ones you know will work, which might be substance use.</a:t>
            </a:r>
          </a:p>
        </p:txBody>
      </p:sp>
      <p:sp>
        <p:nvSpPr>
          <p:cNvPr id="4" name="Slide Number Placeholder 3"/>
          <p:cNvSpPr>
            <a:spLocks noGrp="1"/>
          </p:cNvSpPr>
          <p:nvPr>
            <p:ph type="sldNum" sz="quarter" idx="5"/>
          </p:nvPr>
        </p:nvSpPr>
        <p:spPr/>
        <p:txBody>
          <a:bodyPr/>
          <a:lstStyle/>
          <a:p>
            <a:fld id="{4A2E7E5B-72C4-46BF-9DC6-28A9C15F28C4}" type="slidenum">
              <a:rPr lang="en-US" smtClean="0"/>
              <a:t>5</a:t>
            </a:fld>
            <a:endParaRPr lang="en-US"/>
          </a:p>
        </p:txBody>
      </p:sp>
    </p:spTree>
    <p:extLst>
      <p:ext uri="{BB962C8B-B14F-4D97-AF65-F5344CB8AC3E}">
        <p14:creationId xmlns:p14="http://schemas.microsoft.com/office/powerpoint/2010/main" val="4046295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 difference between substance use and a substance use problem</a:t>
            </a:r>
          </a:p>
        </p:txBody>
      </p:sp>
      <p:sp>
        <p:nvSpPr>
          <p:cNvPr id="4" name="Slide Number Placeholder 3"/>
          <p:cNvSpPr>
            <a:spLocks noGrp="1"/>
          </p:cNvSpPr>
          <p:nvPr>
            <p:ph type="sldNum" sz="quarter" idx="5"/>
          </p:nvPr>
        </p:nvSpPr>
        <p:spPr/>
        <p:txBody>
          <a:bodyPr/>
          <a:lstStyle/>
          <a:p>
            <a:fld id="{4A2E7E5B-72C4-46BF-9DC6-28A9C15F28C4}" type="slidenum">
              <a:rPr lang="en-US" smtClean="0"/>
              <a:t>6</a:t>
            </a:fld>
            <a:endParaRPr lang="en-US"/>
          </a:p>
        </p:txBody>
      </p:sp>
    </p:spTree>
    <p:extLst>
      <p:ext uri="{BB962C8B-B14F-4D97-AF65-F5344CB8AC3E}">
        <p14:creationId xmlns:p14="http://schemas.microsoft.com/office/powerpoint/2010/main" val="3716805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different formatting from say slide 9.  Please keep as-is if possible.  I like how the picture melts into the words.</a:t>
            </a:r>
          </a:p>
          <a:p>
            <a:endParaRPr lang="en-US" dirty="0"/>
          </a:p>
          <a:p>
            <a:pPr marL="0" indent="0">
              <a:buNone/>
            </a:pPr>
            <a:r>
              <a:rPr lang="en-US" sz="1200" dirty="0"/>
              <a:t>Any chemical that:</a:t>
            </a:r>
          </a:p>
          <a:p>
            <a:pPr marL="171450" indent="-171450">
              <a:buFont typeface="Arial" panose="020B0604020202020204" pitchFamily="34" charset="0"/>
              <a:buChar char="•"/>
            </a:pPr>
            <a:r>
              <a:rPr lang="en-US" sz="1200" dirty="0"/>
              <a:t>changes perception &amp; thinking</a:t>
            </a:r>
          </a:p>
          <a:p>
            <a:pPr marL="171450" indent="-171450">
              <a:buFont typeface="Arial" panose="020B0604020202020204" pitchFamily="34" charset="0"/>
              <a:buChar char="•"/>
            </a:pPr>
            <a:r>
              <a:rPr lang="en-US" sz="1200" dirty="0"/>
              <a:t>affects mentality – impairs judgement, poor impulse control</a:t>
            </a:r>
          </a:p>
          <a:p>
            <a:pPr marL="171450" indent="-171450">
              <a:buFont typeface="Arial" panose="020B0604020202020204" pitchFamily="34" charset="0"/>
              <a:buChar char="•"/>
            </a:pPr>
            <a:r>
              <a:rPr lang="en-US" sz="1200" dirty="0"/>
              <a:t>changes mood – high or low</a:t>
            </a:r>
          </a:p>
          <a:p>
            <a:endParaRPr lang="en-US" sz="1200" dirty="0"/>
          </a:p>
          <a:p>
            <a:pPr marL="0" indent="0">
              <a:buNone/>
            </a:pPr>
            <a:r>
              <a:rPr lang="en-US" sz="1200" dirty="0"/>
              <a:t>Substances can affect our nervous system in different ways:</a:t>
            </a:r>
          </a:p>
          <a:p>
            <a:pPr marL="171450" indent="-171450">
              <a:buFont typeface="Arial" panose="020B0604020202020204" pitchFamily="34" charset="0"/>
              <a:buChar char="•"/>
            </a:pPr>
            <a:r>
              <a:rPr lang="en-US" sz="1200" dirty="0"/>
              <a:t>Stimulate – crystal meth, caffeine, crack</a:t>
            </a:r>
          </a:p>
          <a:p>
            <a:pPr marL="171450" indent="-171450">
              <a:buFont typeface="Arial" panose="020B0604020202020204" pitchFamily="34" charset="0"/>
              <a:buChar char="•"/>
            </a:pPr>
            <a:r>
              <a:rPr lang="en-US" sz="1200" dirty="0"/>
              <a:t>Depress/Relax – alcohol, fentanyl, morphine, anti-anxiety</a:t>
            </a:r>
          </a:p>
          <a:p>
            <a:pPr marL="171450" indent="-171450">
              <a:buFont typeface="Arial" panose="020B0604020202020204" pitchFamily="34" charset="0"/>
              <a:buChar char="•"/>
            </a:pPr>
            <a:r>
              <a:rPr lang="en-US" sz="1200" dirty="0"/>
              <a:t>Lead to hallucinations – such as PCP, acid, mushrooms</a:t>
            </a:r>
          </a:p>
          <a:p>
            <a:pPr marL="171450" indent="-171450">
              <a:buFont typeface="Arial" panose="020B0604020202020204" pitchFamily="34" charset="0"/>
              <a:buChar char="•"/>
            </a:pPr>
            <a:r>
              <a:rPr lang="en-US" sz="1200" dirty="0"/>
              <a:t>Combination effect – ecstasy, pot, nicotine</a:t>
            </a:r>
          </a:p>
          <a:p>
            <a:endParaRPr lang="en-US" dirty="0"/>
          </a:p>
          <a:p>
            <a:r>
              <a:rPr lang="en-US" dirty="0"/>
              <a:t>Substances can be legal or illegal.</a:t>
            </a:r>
          </a:p>
        </p:txBody>
      </p:sp>
      <p:sp>
        <p:nvSpPr>
          <p:cNvPr id="4" name="Slide Number Placeholder 3"/>
          <p:cNvSpPr>
            <a:spLocks noGrp="1"/>
          </p:cNvSpPr>
          <p:nvPr>
            <p:ph type="sldNum" sz="quarter" idx="5"/>
          </p:nvPr>
        </p:nvSpPr>
        <p:spPr/>
        <p:txBody>
          <a:bodyPr/>
          <a:lstStyle/>
          <a:p>
            <a:fld id="{4A2E7E5B-72C4-46BF-9DC6-28A9C15F28C4}" type="slidenum">
              <a:rPr lang="en-US" smtClean="0"/>
              <a:t>7</a:t>
            </a:fld>
            <a:endParaRPr lang="en-US"/>
          </a:p>
        </p:txBody>
      </p:sp>
    </p:spTree>
    <p:extLst>
      <p:ext uri="{BB962C8B-B14F-4D97-AF65-F5344CB8AC3E}">
        <p14:creationId xmlns:p14="http://schemas.microsoft.com/office/powerpoint/2010/main" val="1120175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Let’s do a polling exercise.  I will read out a scenario and put up an anonymous Poll.  You can vote on if the scenario is a substance use problem or not.  </a:t>
            </a:r>
          </a:p>
          <a:p>
            <a:endParaRPr lang="en-US" dirty="0"/>
          </a:p>
          <a:p>
            <a:pPr marL="228600" indent="-228600">
              <a:buFont typeface="+mj-lt"/>
              <a:buAutoNum type="arabicPeriod"/>
            </a:pPr>
            <a:r>
              <a:rPr lang="en-US" dirty="0"/>
              <a:t>For the past 5 years, I have had one cigarette on Friday nights after work. </a:t>
            </a:r>
          </a:p>
          <a:p>
            <a:pPr marL="685800" lvl="1" indent="-228600">
              <a:buFont typeface="Arial" panose="020B0604020202020204" pitchFamily="34" charset="0"/>
              <a:buChar char="•"/>
            </a:pPr>
            <a:r>
              <a:rPr lang="en-US" dirty="0"/>
              <a:t> Do they smoke cigs on other days?  Does the cig cause problems – physically, financially?</a:t>
            </a:r>
          </a:p>
          <a:p>
            <a:pPr marL="228600" indent="-228600">
              <a:buFont typeface="+mj-lt"/>
              <a:buAutoNum type="arabicPeriod"/>
            </a:pPr>
            <a:endParaRPr lang="en-US" dirty="0"/>
          </a:p>
          <a:p>
            <a:pPr marL="228600" indent="-228600">
              <a:buFont typeface="+mj-lt"/>
              <a:buAutoNum type="arabicPeriod"/>
            </a:pPr>
            <a:r>
              <a:rPr lang="en-US" dirty="0"/>
              <a:t>My spouse and I share a bottle of wine three times a week.  </a:t>
            </a:r>
          </a:p>
          <a:p>
            <a:pPr marL="685800" lvl="1" indent="-228600">
              <a:buFont typeface="Arial" panose="020B0604020202020204" pitchFamily="34" charset="0"/>
              <a:buChar char="•"/>
            </a:pPr>
            <a:r>
              <a:rPr lang="en-US" dirty="0"/>
              <a:t>WE need more info.  Did the couple have 1 bottle once a week then increased?  Is it causing problems like going to work with a hangover?  Relationship issues?  Perhaps spouse wants to stop.  Take in to account cultural aspects – some cultures consider any alcohol to be too much while others consider wine to be part of their dinner experience with the salad and the dessert.</a:t>
            </a:r>
          </a:p>
          <a:p>
            <a:pPr marL="228600" indent="-228600">
              <a:buFont typeface="+mj-lt"/>
              <a:buAutoNum type="arabicPeriod"/>
            </a:pPr>
            <a:endParaRPr lang="en-US" dirty="0"/>
          </a:p>
          <a:p>
            <a:pPr marL="228600" indent="-228600">
              <a:buFont typeface="+mj-lt"/>
              <a:buAutoNum type="arabicPeriod"/>
            </a:pPr>
            <a:r>
              <a:rPr lang="en-US" dirty="0"/>
              <a:t>I sometimes use Xanax to calm my nerves.  </a:t>
            </a:r>
          </a:p>
          <a:p>
            <a:pPr marL="685800" lvl="1" indent="-228600">
              <a:buFont typeface="Arial" panose="020B0604020202020204" pitchFamily="34" charset="0"/>
              <a:buChar char="•"/>
            </a:pPr>
            <a:r>
              <a:rPr lang="en-US" dirty="0"/>
              <a:t>- Need more info.  Is this prescribed?  Being used as the doctor has indicated?  Running out of meds?  Feeling like you can’t function without the Xanax – what happens if you feel stressed but don’t have Xanax?</a:t>
            </a:r>
          </a:p>
          <a:p>
            <a:pPr marL="228600" indent="-228600">
              <a:buFont typeface="+mj-lt"/>
              <a:buAutoNum type="arabicPeriod"/>
            </a:pPr>
            <a:endParaRPr lang="en-US" dirty="0"/>
          </a:p>
          <a:p>
            <a:pPr marL="228600" indent="-228600">
              <a:buFont typeface="+mj-lt"/>
              <a:buAutoNum type="arabicPeriod"/>
            </a:pPr>
            <a:r>
              <a:rPr lang="en-US" dirty="0"/>
              <a:t>I can’t function without my morning cup of coffee.</a:t>
            </a:r>
          </a:p>
          <a:p>
            <a:pPr marL="685800" lvl="1" indent="-228600">
              <a:buFont typeface="Arial" panose="020B0604020202020204" pitchFamily="34" charset="0"/>
              <a:buChar char="•"/>
            </a:pPr>
            <a:r>
              <a:rPr lang="en-US" dirty="0"/>
              <a:t>This definitely describes me.  I love the ritual of grinding the beans, loading up the stovetop espresso maker.  Some of this is due to routine – I wake up, brush my teeth, wash my face and make my coffee.  This is “me time” when it’s quiet, I can check my email or look at the hummingbirds in the garden.  But what happens when I don’t have coffee?</a:t>
            </a:r>
          </a:p>
          <a:p>
            <a:pPr marL="228600" indent="-228600">
              <a:buFont typeface="+mj-lt"/>
              <a:buAutoNum type="arabicPeriod"/>
            </a:pPr>
            <a:endParaRPr lang="en-US" dirty="0"/>
          </a:p>
          <a:p>
            <a:pPr marL="228600" indent="-228600">
              <a:buFont typeface="+mj-lt"/>
              <a:buAutoNum type="arabicPeriod"/>
            </a:pPr>
            <a:r>
              <a:rPr lang="en-US" dirty="0"/>
              <a:t>I smoke meth once a month.</a:t>
            </a:r>
          </a:p>
          <a:p>
            <a:pPr marL="685800" lvl="1" indent="-228600">
              <a:buFont typeface="Arial" panose="020B0604020202020204" pitchFamily="34" charset="0"/>
              <a:buChar char="•"/>
            </a:pPr>
            <a:r>
              <a:rPr lang="en-US" dirty="0"/>
              <a:t>Does this cause distress?  Does the person feel in control of their use?  Are there any negative consequences such as missing deadlines, driving while under the influence.  People can use recreational substances once in a while then stop.  But for others, the addictive properties can be overwhelming.</a:t>
            </a:r>
          </a:p>
          <a:p>
            <a:pPr marL="685800" lvl="1" indent="-228600">
              <a:buFont typeface="Arial" panose="020B0604020202020204" pitchFamily="34" charset="0"/>
              <a:buChar char="•"/>
            </a:pPr>
            <a:endParaRPr lang="en-US" dirty="0"/>
          </a:p>
          <a:p>
            <a:pPr marL="0" indent="0">
              <a:buFont typeface="+mj-lt"/>
              <a:buNone/>
            </a:pPr>
            <a:r>
              <a:rPr lang="en-US" dirty="0"/>
              <a:t>The point is that for all these situations, we need more information.  Substance use problems are complicated.  </a:t>
            </a:r>
            <a:r>
              <a:rPr lang="en-US" b="1" dirty="0"/>
              <a:t>I don’t want us to get caught up in the thinking that only people with substance use problems are at risk of overdose.</a:t>
            </a:r>
          </a:p>
          <a:p>
            <a:endParaRPr lang="en-US" dirty="0"/>
          </a:p>
        </p:txBody>
      </p:sp>
      <p:sp>
        <p:nvSpPr>
          <p:cNvPr id="4" name="Slide Number Placeholder 3"/>
          <p:cNvSpPr>
            <a:spLocks noGrp="1"/>
          </p:cNvSpPr>
          <p:nvPr>
            <p:ph type="sldNum" sz="quarter" idx="5"/>
          </p:nvPr>
        </p:nvSpPr>
        <p:spPr/>
        <p:txBody>
          <a:bodyPr/>
          <a:lstStyle/>
          <a:p>
            <a:fld id="{4A2E7E5B-72C4-46BF-9DC6-28A9C15F28C4}" type="slidenum">
              <a:rPr lang="en-US" smtClean="0"/>
              <a:t>8</a:t>
            </a:fld>
            <a:endParaRPr lang="en-US"/>
          </a:p>
        </p:txBody>
      </p:sp>
    </p:spTree>
    <p:extLst>
      <p:ext uri="{BB962C8B-B14F-4D97-AF65-F5344CB8AC3E}">
        <p14:creationId xmlns:p14="http://schemas.microsoft.com/office/powerpoint/2010/main" val="1333839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workshop will talk about a couple things.  Sub Use Problems and the risk of an overdose.  They do go hand in hand, but they are separate issues.</a:t>
            </a:r>
          </a:p>
          <a:p>
            <a:pPr marL="171450" indent="-171450">
              <a:buFont typeface="Arial" panose="020B0604020202020204" pitchFamily="34" charset="0"/>
              <a:buChar char="•"/>
            </a:pPr>
            <a:r>
              <a:rPr lang="en-US" dirty="0"/>
              <a:t>Substance Use prob – when it becomes the focus of our efforts – when will I get my next drink?  Hiding substances, using in private.</a:t>
            </a:r>
          </a:p>
          <a:p>
            <a:pPr marL="171450" indent="-171450">
              <a:buFont typeface="Arial" panose="020B0604020202020204" pitchFamily="34" charset="0"/>
              <a:buChar char="•"/>
            </a:pPr>
            <a:r>
              <a:rPr lang="en-US" dirty="0"/>
              <a:t>Continuing despite negative consequences – boss asks me why I’m calling in sick all the time but I have a bad hangover</a:t>
            </a:r>
          </a:p>
          <a:p>
            <a:pPr marL="171450" indent="-171450">
              <a:buFont typeface="Arial" panose="020B0604020202020204" pitchFamily="34" charset="0"/>
              <a:buChar char="•"/>
            </a:pPr>
            <a:r>
              <a:rPr lang="en-US" dirty="0"/>
              <a:t>Risky </a:t>
            </a:r>
            <a:r>
              <a:rPr lang="en-US" dirty="0" err="1"/>
              <a:t>behaviours</a:t>
            </a:r>
            <a:r>
              <a:rPr lang="en-US" dirty="0"/>
              <a:t> – operating machinery while under the influence, going home with strangers</a:t>
            </a:r>
          </a:p>
          <a:p>
            <a:pPr marL="171450" indent="-171450">
              <a:buFont typeface="Arial" panose="020B0604020202020204" pitchFamily="34" charset="0"/>
              <a:buChar char="•"/>
            </a:pPr>
            <a:r>
              <a:rPr lang="en-US" dirty="0"/>
              <a:t>Tolerance/Withdrawal </a:t>
            </a:r>
          </a:p>
          <a:p>
            <a:pPr marL="628650" lvl="1" indent="-171450">
              <a:buFont typeface="Arial" panose="020B0604020202020204" pitchFamily="34" charset="0"/>
              <a:buChar char="•"/>
            </a:pPr>
            <a:r>
              <a:rPr lang="en-US" dirty="0"/>
              <a:t>needing to use more to get the same effect.  Glass of wine used to give me a buzz but now I need a bottle.</a:t>
            </a:r>
          </a:p>
          <a:p>
            <a:pPr marL="628650" lvl="1" indent="-171450">
              <a:buFont typeface="Arial" panose="020B0604020202020204" pitchFamily="34" charset="0"/>
              <a:buChar char="•"/>
            </a:pPr>
            <a:r>
              <a:rPr lang="en-US" dirty="0"/>
              <a:t>Using to avoid withdrawal – nasty feelings.  What’s the “cure” for a hangover?  Hair of the dog.</a:t>
            </a:r>
          </a:p>
          <a:p>
            <a:endParaRPr lang="en-US" dirty="0"/>
          </a:p>
        </p:txBody>
      </p:sp>
      <p:sp>
        <p:nvSpPr>
          <p:cNvPr id="4" name="Slide Number Placeholder 3"/>
          <p:cNvSpPr>
            <a:spLocks noGrp="1"/>
          </p:cNvSpPr>
          <p:nvPr>
            <p:ph type="sldNum" sz="quarter" idx="5"/>
          </p:nvPr>
        </p:nvSpPr>
        <p:spPr/>
        <p:txBody>
          <a:bodyPr/>
          <a:lstStyle/>
          <a:p>
            <a:fld id="{4A2E7E5B-72C4-46BF-9DC6-28A9C15F28C4}" type="slidenum">
              <a:rPr lang="en-US" smtClean="0"/>
              <a:t>9</a:t>
            </a:fld>
            <a:endParaRPr lang="en-US"/>
          </a:p>
        </p:txBody>
      </p:sp>
    </p:spTree>
    <p:extLst>
      <p:ext uri="{BB962C8B-B14F-4D97-AF65-F5344CB8AC3E}">
        <p14:creationId xmlns:p14="http://schemas.microsoft.com/office/powerpoint/2010/main" val="2869498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88622-BDCE-4C53-A634-DB95E5E63F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59C917-2236-47DD-9ED9-7E6CFD9E32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1D9407-574E-4A34-A6FF-45C6AB8A7F71}"/>
              </a:ext>
            </a:extLst>
          </p:cNvPr>
          <p:cNvSpPr>
            <a:spLocks noGrp="1"/>
          </p:cNvSpPr>
          <p:nvPr>
            <p:ph type="dt" sz="half" idx="10"/>
          </p:nvPr>
        </p:nvSpPr>
        <p:spPr/>
        <p:txBody>
          <a:bodyPr/>
          <a:lstStyle/>
          <a:p>
            <a:fld id="{459F3D81-5058-444F-AF15-0E4DA7CD46D0}" type="datetimeFigureOut">
              <a:rPr lang="en-US" smtClean="0"/>
              <a:t>7/15/2021</a:t>
            </a:fld>
            <a:endParaRPr lang="en-US"/>
          </a:p>
        </p:txBody>
      </p:sp>
      <p:sp>
        <p:nvSpPr>
          <p:cNvPr id="5" name="Footer Placeholder 4">
            <a:extLst>
              <a:ext uri="{FF2B5EF4-FFF2-40B4-BE49-F238E27FC236}">
                <a16:creationId xmlns:a16="http://schemas.microsoft.com/office/drawing/2014/main" id="{827699EE-979B-47F2-B9B9-3A363215B6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97F967-AD70-4DA5-A91C-51F29369101B}"/>
              </a:ext>
            </a:extLst>
          </p:cNvPr>
          <p:cNvSpPr>
            <a:spLocks noGrp="1"/>
          </p:cNvSpPr>
          <p:nvPr>
            <p:ph type="sldNum" sz="quarter" idx="12"/>
          </p:nvPr>
        </p:nvSpPr>
        <p:spPr/>
        <p:txBody>
          <a:bodyPr/>
          <a:lstStyle/>
          <a:p>
            <a:fld id="{8CF39388-B539-4098-B698-4BE2A23B49A6}" type="slidenum">
              <a:rPr lang="en-US" smtClean="0"/>
              <a:t>‹#›</a:t>
            </a:fld>
            <a:endParaRPr lang="en-US"/>
          </a:p>
        </p:txBody>
      </p:sp>
    </p:spTree>
    <p:extLst>
      <p:ext uri="{BB962C8B-B14F-4D97-AF65-F5344CB8AC3E}">
        <p14:creationId xmlns:p14="http://schemas.microsoft.com/office/powerpoint/2010/main" val="1954030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3E163-BEBF-490B-8E5F-98D50A07C9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667B7C-EFB1-4F5E-91E0-06B67E971B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6894BA-24CB-44E5-B37D-AF211432050C}"/>
              </a:ext>
            </a:extLst>
          </p:cNvPr>
          <p:cNvSpPr>
            <a:spLocks noGrp="1"/>
          </p:cNvSpPr>
          <p:nvPr>
            <p:ph type="dt" sz="half" idx="10"/>
          </p:nvPr>
        </p:nvSpPr>
        <p:spPr/>
        <p:txBody>
          <a:bodyPr/>
          <a:lstStyle/>
          <a:p>
            <a:fld id="{459F3D81-5058-444F-AF15-0E4DA7CD46D0}" type="datetimeFigureOut">
              <a:rPr lang="en-US" smtClean="0"/>
              <a:t>7/15/2021</a:t>
            </a:fld>
            <a:endParaRPr lang="en-US"/>
          </a:p>
        </p:txBody>
      </p:sp>
      <p:sp>
        <p:nvSpPr>
          <p:cNvPr id="5" name="Footer Placeholder 4">
            <a:extLst>
              <a:ext uri="{FF2B5EF4-FFF2-40B4-BE49-F238E27FC236}">
                <a16:creationId xmlns:a16="http://schemas.microsoft.com/office/drawing/2014/main" id="{451D3EF6-6874-42BC-8EE4-772CD5542A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55F47-6FBB-4AA8-92D8-9D34E95FF223}"/>
              </a:ext>
            </a:extLst>
          </p:cNvPr>
          <p:cNvSpPr>
            <a:spLocks noGrp="1"/>
          </p:cNvSpPr>
          <p:nvPr>
            <p:ph type="sldNum" sz="quarter" idx="12"/>
          </p:nvPr>
        </p:nvSpPr>
        <p:spPr/>
        <p:txBody>
          <a:bodyPr/>
          <a:lstStyle/>
          <a:p>
            <a:fld id="{8CF39388-B539-4098-B698-4BE2A23B49A6}" type="slidenum">
              <a:rPr lang="en-US" smtClean="0"/>
              <a:t>‹#›</a:t>
            </a:fld>
            <a:endParaRPr lang="en-US"/>
          </a:p>
        </p:txBody>
      </p:sp>
    </p:spTree>
    <p:extLst>
      <p:ext uri="{BB962C8B-B14F-4D97-AF65-F5344CB8AC3E}">
        <p14:creationId xmlns:p14="http://schemas.microsoft.com/office/powerpoint/2010/main" val="3709838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2192FD-1B36-44DF-8A10-BE7865BEF4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5BDE0A-4F38-49F9-883B-E1CB69055A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2CAE5E-0258-4527-92CD-AAE4E7BCB680}"/>
              </a:ext>
            </a:extLst>
          </p:cNvPr>
          <p:cNvSpPr>
            <a:spLocks noGrp="1"/>
          </p:cNvSpPr>
          <p:nvPr>
            <p:ph type="dt" sz="half" idx="10"/>
          </p:nvPr>
        </p:nvSpPr>
        <p:spPr/>
        <p:txBody>
          <a:bodyPr/>
          <a:lstStyle/>
          <a:p>
            <a:fld id="{459F3D81-5058-444F-AF15-0E4DA7CD46D0}" type="datetimeFigureOut">
              <a:rPr lang="en-US" smtClean="0"/>
              <a:t>7/15/2021</a:t>
            </a:fld>
            <a:endParaRPr lang="en-US"/>
          </a:p>
        </p:txBody>
      </p:sp>
      <p:sp>
        <p:nvSpPr>
          <p:cNvPr id="5" name="Footer Placeholder 4">
            <a:extLst>
              <a:ext uri="{FF2B5EF4-FFF2-40B4-BE49-F238E27FC236}">
                <a16:creationId xmlns:a16="http://schemas.microsoft.com/office/drawing/2014/main" id="{B529B4F3-B3A3-4532-87D1-C22676A783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6A9A92-399B-4F5E-8EBC-94F8047C8DF8}"/>
              </a:ext>
            </a:extLst>
          </p:cNvPr>
          <p:cNvSpPr>
            <a:spLocks noGrp="1"/>
          </p:cNvSpPr>
          <p:nvPr>
            <p:ph type="sldNum" sz="quarter" idx="12"/>
          </p:nvPr>
        </p:nvSpPr>
        <p:spPr/>
        <p:txBody>
          <a:bodyPr/>
          <a:lstStyle/>
          <a:p>
            <a:fld id="{8CF39388-B539-4098-B698-4BE2A23B49A6}" type="slidenum">
              <a:rPr lang="en-US" smtClean="0"/>
              <a:t>‹#›</a:t>
            </a:fld>
            <a:endParaRPr lang="en-US"/>
          </a:p>
        </p:txBody>
      </p:sp>
    </p:spTree>
    <p:extLst>
      <p:ext uri="{BB962C8B-B14F-4D97-AF65-F5344CB8AC3E}">
        <p14:creationId xmlns:p14="http://schemas.microsoft.com/office/powerpoint/2010/main" val="926347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4B016-3CE7-44C4-9653-C65CFF688D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8D3F60-DD8D-423F-A84A-2BF3F2D70D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E6D8E6-AD7E-4627-88CF-ACBA8C1CCE1A}"/>
              </a:ext>
            </a:extLst>
          </p:cNvPr>
          <p:cNvSpPr>
            <a:spLocks noGrp="1"/>
          </p:cNvSpPr>
          <p:nvPr>
            <p:ph type="dt" sz="half" idx="10"/>
          </p:nvPr>
        </p:nvSpPr>
        <p:spPr/>
        <p:txBody>
          <a:bodyPr/>
          <a:lstStyle/>
          <a:p>
            <a:fld id="{459F3D81-5058-444F-AF15-0E4DA7CD46D0}" type="datetimeFigureOut">
              <a:rPr lang="en-US" smtClean="0"/>
              <a:t>7/15/2021</a:t>
            </a:fld>
            <a:endParaRPr lang="en-US"/>
          </a:p>
        </p:txBody>
      </p:sp>
      <p:sp>
        <p:nvSpPr>
          <p:cNvPr id="5" name="Footer Placeholder 4">
            <a:extLst>
              <a:ext uri="{FF2B5EF4-FFF2-40B4-BE49-F238E27FC236}">
                <a16:creationId xmlns:a16="http://schemas.microsoft.com/office/drawing/2014/main" id="{68C15E90-A71E-4DF9-96DF-691BF0D748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38363F-ECF5-42FE-A7D2-FEB11161FFBB}"/>
              </a:ext>
            </a:extLst>
          </p:cNvPr>
          <p:cNvSpPr>
            <a:spLocks noGrp="1"/>
          </p:cNvSpPr>
          <p:nvPr>
            <p:ph type="sldNum" sz="quarter" idx="12"/>
          </p:nvPr>
        </p:nvSpPr>
        <p:spPr/>
        <p:txBody>
          <a:bodyPr/>
          <a:lstStyle/>
          <a:p>
            <a:fld id="{8CF39388-B539-4098-B698-4BE2A23B49A6}" type="slidenum">
              <a:rPr lang="en-US" smtClean="0"/>
              <a:t>‹#›</a:t>
            </a:fld>
            <a:endParaRPr lang="en-US"/>
          </a:p>
        </p:txBody>
      </p:sp>
    </p:spTree>
    <p:extLst>
      <p:ext uri="{BB962C8B-B14F-4D97-AF65-F5344CB8AC3E}">
        <p14:creationId xmlns:p14="http://schemas.microsoft.com/office/powerpoint/2010/main" val="94180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B1A1F-C93A-4599-9138-682E4810AC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FB8A6F-0B84-45FE-988A-2635EBE9F5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52A76B-E7F2-4487-A51D-CE703C23DE9E}"/>
              </a:ext>
            </a:extLst>
          </p:cNvPr>
          <p:cNvSpPr>
            <a:spLocks noGrp="1"/>
          </p:cNvSpPr>
          <p:nvPr>
            <p:ph type="dt" sz="half" idx="10"/>
          </p:nvPr>
        </p:nvSpPr>
        <p:spPr/>
        <p:txBody>
          <a:bodyPr/>
          <a:lstStyle/>
          <a:p>
            <a:fld id="{459F3D81-5058-444F-AF15-0E4DA7CD46D0}" type="datetimeFigureOut">
              <a:rPr lang="en-US" smtClean="0"/>
              <a:t>7/15/2021</a:t>
            </a:fld>
            <a:endParaRPr lang="en-US"/>
          </a:p>
        </p:txBody>
      </p:sp>
      <p:sp>
        <p:nvSpPr>
          <p:cNvPr id="5" name="Footer Placeholder 4">
            <a:extLst>
              <a:ext uri="{FF2B5EF4-FFF2-40B4-BE49-F238E27FC236}">
                <a16:creationId xmlns:a16="http://schemas.microsoft.com/office/drawing/2014/main" id="{221BD17E-11D6-4331-8EF6-9568C0405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81E48-C5BE-4437-94E8-98FB97DDFE9B}"/>
              </a:ext>
            </a:extLst>
          </p:cNvPr>
          <p:cNvSpPr>
            <a:spLocks noGrp="1"/>
          </p:cNvSpPr>
          <p:nvPr>
            <p:ph type="sldNum" sz="quarter" idx="12"/>
          </p:nvPr>
        </p:nvSpPr>
        <p:spPr/>
        <p:txBody>
          <a:bodyPr/>
          <a:lstStyle/>
          <a:p>
            <a:fld id="{8CF39388-B539-4098-B698-4BE2A23B49A6}" type="slidenum">
              <a:rPr lang="en-US" smtClean="0"/>
              <a:t>‹#›</a:t>
            </a:fld>
            <a:endParaRPr lang="en-US"/>
          </a:p>
        </p:txBody>
      </p:sp>
    </p:spTree>
    <p:extLst>
      <p:ext uri="{BB962C8B-B14F-4D97-AF65-F5344CB8AC3E}">
        <p14:creationId xmlns:p14="http://schemas.microsoft.com/office/powerpoint/2010/main" val="2164396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7BBE4-CD76-485C-BC7F-6594C21877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1998B3-18AC-4551-B506-A16D05002E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7D0C70-36F4-4D3E-B6B8-62138296CA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B7B45C-DDAC-43F4-B38D-60277113F8A0}"/>
              </a:ext>
            </a:extLst>
          </p:cNvPr>
          <p:cNvSpPr>
            <a:spLocks noGrp="1"/>
          </p:cNvSpPr>
          <p:nvPr>
            <p:ph type="dt" sz="half" idx="10"/>
          </p:nvPr>
        </p:nvSpPr>
        <p:spPr/>
        <p:txBody>
          <a:bodyPr/>
          <a:lstStyle/>
          <a:p>
            <a:fld id="{459F3D81-5058-444F-AF15-0E4DA7CD46D0}" type="datetimeFigureOut">
              <a:rPr lang="en-US" smtClean="0"/>
              <a:t>7/15/2021</a:t>
            </a:fld>
            <a:endParaRPr lang="en-US"/>
          </a:p>
        </p:txBody>
      </p:sp>
      <p:sp>
        <p:nvSpPr>
          <p:cNvPr id="6" name="Footer Placeholder 5">
            <a:extLst>
              <a:ext uri="{FF2B5EF4-FFF2-40B4-BE49-F238E27FC236}">
                <a16:creationId xmlns:a16="http://schemas.microsoft.com/office/drawing/2014/main" id="{83F69AB8-088C-4672-AB55-A3ABB652E8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61D775-F699-4837-B52B-7704CE25DA78}"/>
              </a:ext>
            </a:extLst>
          </p:cNvPr>
          <p:cNvSpPr>
            <a:spLocks noGrp="1"/>
          </p:cNvSpPr>
          <p:nvPr>
            <p:ph type="sldNum" sz="quarter" idx="12"/>
          </p:nvPr>
        </p:nvSpPr>
        <p:spPr/>
        <p:txBody>
          <a:bodyPr/>
          <a:lstStyle/>
          <a:p>
            <a:fld id="{8CF39388-B539-4098-B698-4BE2A23B49A6}" type="slidenum">
              <a:rPr lang="en-US" smtClean="0"/>
              <a:t>‹#›</a:t>
            </a:fld>
            <a:endParaRPr lang="en-US"/>
          </a:p>
        </p:txBody>
      </p:sp>
    </p:spTree>
    <p:extLst>
      <p:ext uri="{BB962C8B-B14F-4D97-AF65-F5344CB8AC3E}">
        <p14:creationId xmlns:p14="http://schemas.microsoft.com/office/powerpoint/2010/main" val="3123009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C079A-35CA-4E48-B95A-62ECEF816F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9D8676-F796-4557-B551-4C26E87BDE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3C0540-FD06-4955-9177-61FEF1B1FC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7D448A-2A64-41F9-BB35-3C78F64D88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8D23B4-CF1B-448C-AE7B-902932826D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48E88F-BF45-4FAA-AAAC-959504F0CBDE}"/>
              </a:ext>
            </a:extLst>
          </p:cNvPr>
          <p:cNvSpPr>
            <a:spLocks noGrp="1"/>
          </p:cNvSpPr>
          <p:nvPr>
            <p:ph type="dt" sz="half" idx="10"/>
          </p:nvPr>
        </p:nvSpPr>
        <p:spPr/>
        <p:txBody>
          <a:bodyPr/>
          <a:lstStyle/>
          <a:p>
            <a:fld id="{459F3D81-5058-444F-AF15-0E4DA7CD46D0}" type="datetimeFigureOut">
              <a:rPr lang="en-US" smtClean="0"/>
              <a:t>7/15/2021</a:t>
            </a:fld>
            <a:endParaRPr lang="en-US"/>
          </a:p>
        </p:txBody>
      </p:sp>
      <p:sp>
        <p:nvSpPr>
          <p:cNvPr id="8" name="Footer Placeholder 7">
            <a:extLst>
              <a:ext uri="{FF2B5EF4-FFF2-40B4-BE49-F238E27FC236}">
                <a16:creationId xmlns:a16="http://schemas.microsoft.com/office/drawing/2014/main" id="{2990DD5D-0880-4F6C-A96C-4FFBB86C36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95D617-6AEB-4D68-9628-C2DAC274D232}"/>
              </a:ext>
            </a:extLst>
          </p:cNvPr>
          <p:cNvSpPr>
            <a:spLocks noGrp="1"/>
          </p:cNvSpPr>
          <p:nvPr>
            <p:ph type="sldNum" sz="quarter" idx="12"/>
          </p:nvPr>
        </p:nvSpPr>
        <p:spPr/>
        <p:txBody>
          <a:bodyPr/>
          <a:lstStyle/>
          <a:p>
            <a:fld id="{8CF39388-B539-4098-B698-4BE2A23B49A6}" type="slidenum">
              <a:rPr lang="en-US" smtClean="0"/>
              <a:t>‹#›</a:t>
            </a:fld>
            <a:endParaRPr lang="en-US"/>
          </a:p>
        </p:txBody>
      </p:sp>
    </p:spTree>
    <p:extLst>
      <p:ext uri="{BB962C8B-B14F-4D97-AF65-F5344CB8AC3E}">
        <p14:creationId xmlns:p14="http://schemas.microsoft.com/office/powerpoint/2010/main" val="4194070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E20FF-3213-4FD6-B704-D3049BF199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3C4553-8986-45B1-A91E-46E49842EB35}"/>
              </a:ext>
            </a:extLst>
          </p:cNvPr>
          <p:cNvSpPr>
            <a:spLocks noGrp="1"/>
          </p:cNvSpPr>
          <p:nvPr>
            <p:ph type="dt" sz="half" idx="10"/>
          </p:nvPr>
        </p:nvSpPr>
        <p:spPr/>
        <p:txBody>
          <a:bodyPr/>
          <a:lstStyle/>
          <a:p>
            <a:fld id="{459F3D81-5058-444F-AF15-0E4DA7CD46D0}" type="datetimeFigureOut">
              <a:rPr lang="en-US" smtClean="0"/>
              <a:t>7/15/2021</a:t>
            </a:fld>
            <a:endParaRPr lang="en-US"/>
          </a:p>
        </p:txBody>
      </p:sp>
      <p:sp>
        <p:nvSpPr>
          <p:cNvPr id="4" name="Footer Placeholder 3">
            <a:extLst>
              <a:ext uri="{FF2B5EF4-FFF2-40B4-BE49-F238E27FC236}">
                <a16:creationId xmlns:a16="http://schemas.microsoft.com/office/drawing/2014/main" id="{8F69C0E2-E865-4CD5-B5C0-75FBEC8843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ACA33C-84EB-44E2-8A91-E6828E2FB0ED}"/>
              </a:ext>
            </a:extLst>
          </p:cNvPr>
          <p:cNvSpPr>
            <a:spLocks noGrp="1"/>
          </p:cNvSpPr>
          <p:nvPr>
            <p:ph type="sldNum" sz="quarter" idx="12"/>
          </p:nvPr>
        </p:nvSpPr>
        <p:spPr/>
        <p:txBody>
          <a:bodyPr/>
          <a:lstStyle/>
          <a:p>
            <a:fld id="{8CF39388-B539-4098-B698-4BE2A23B49A6}" type="slidenum">
              <a:rPr lang="en-US" smtClean="0"/>
              <a:t>‹#›</a:t>
            </a:fld>
            <a:endParaRPr lang="en-US"/>
          </a:p>
        </p:txBody>
      </p:sp>
    </p:spTree>
    <p:extLst>
      <p:ext uri="{BB962C8B-B14F-4D97-AF65-F5344CB8AC3E}">
        <p14:creationId xmlns:p14="http://schemas.microsoft.com/office/powerpoint/2010/main" val="3431518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58CCE1-97B6-4E99-8D8F-5536DF24078A}"/>
              </a:ext>
            </a:extLst>
          </p:cNvPr>
          <p:cNvSpPr>
            <a:spLocks noGrp="1"/>
          </p:cNvSpPr>
          <p:nvPr>
            <p:ph type="dt" sz="half" idx="10"/>
          </p:nvPr>
        </p:nvSpPr>
        <p:spPr/>
        <p:txBody>
          <a:bodyPr/>
          <a:lstStyle/>
          <a:p>
            <a:fld id="{459F3D81-5058-444F-AF15-0E4DA7CD46D0}" type="datetimeFigureOut">
              <a:rPr lang="en-US" smtClean="0"/>
              <a:t>7/15/2021</a:t>
            </a:fld>
            <a:endParaRPr lang="en-US"/>
          </a:p>
        </p:txBody>
      </p:sp>
      <p:sp>
        <p:nvSpPr>
          <p:cNvPr id="3" name="Footer Placeholder 2">
            <a:extLst>
              <a:ext uri="{FF2B5EF4-FFF2-40B4-BE49-F238E27FC236}">
                <a16:creationId xmlns:a16="http://schemas.microsoft.com/office/drawing/2014/main" id="{3D041F85-AAC7-4B81-B110-1DD59EC6B4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E6607C-2325-45A6-9895-8D53CD570AFA}"/>
              </a:ext>
            </a:extLst>
          </p:cNvPr>
          <p:cNvSpPr>
            <a:spLocks noGrp="1"/>
          </p:cNvSpPr>
          <p:nvPr>
            <p:ph type="sldNum" sz="quarter" idx="12"/>
          </p:nvPr>
        </p:nvSpPr>
        <p:spPr/>
        <p:txBody>
          <a:bodyPr/>
          <a:lstStyle/>
          <a:p>
            <a:fld id="{8CF39388-B539-4098-B698-4BE2A23B49A6}" type="slidenum">
              <a:rPr lang="en-US" smtClean="0"/>
              <a:t>‹#›</a:t>
            </a:fld>
            <a:endParaRPr lang="en-US"/>
          </a:p>
        </p:txBody>
      </p:sp>
    </p:spTree>
    <p:extLst>
      <p:ext uri="{BB962C8B-B14F-4D97-AF65-F5344CB8AC3E}">
        <p14:creationId xmlns:p14="http://schemas.microsoft.com/office/powerpoint/2010/main" val="3337330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33E06-03EB-48F4-9B9A-FF27E6D76F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BF6586-6520-454E-AB1B-590AEC219A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9A4D89-71FB-464D-B92D-3177629016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F75E6B-55EC-4ACE-98DA-B1C0AEF298E9}"/>
              </a:ext>
            </a:extLst>
          </p:cNvPr>
          <p:cNvSpPr>
            <a:spLocks noGrp="1"/>
          </p:cNvSpPr>
          <p:nvPr>
            <p:ph type="dt" sz="half" idx="10"/>
          </p:nvPr>
        </p:nvSpPr>
        <p:spPr/>
        <p:txBody>
          <a:bodyPr/>
          <a:lstStyle/>
          <a:p>
            <a:fld id="{459F3D81-5058-444F-AF15-0E4DA7CD46D0}" type="datetimeFigureOut">
              <a:rPr lang="en-US" smtClean="0"/>
              <a:t>7/15/2021</a:t>
            </a:fld>
            <a:endParaRPr lang="en-US"/>
          </a:p>
        </p:txBody>
      </p:sp>
      <p:sp>
        <p:nvSpPr>
          <p:cNvPr id="6" name="Footer Placeholder 5">
            <a:extLst>
              <a:ext uri="{FF2B5EF4-FFF2-40B4-BE49-F238E27FC236}">
                <a16:creationId xmlns:a16="http://schemas.microsoft.com/office/drawing/2014/main" id="{7C5F3A91-0EE8-41B1-9932-2FF770D17B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65F181-98F4-4FBB-AD5E-AC244DA5A375}"/>
              </a:ext>
            </a:extLst>
          </p:cNvPr>
          <p:cNvSpPr>
            <a:spLocks noGrp="1"/>
          </p:cNvSpPr>
          <p:nvPr>
            <p:ph type="sldNum" sz="quarter" idx="12"/>
          </p:nvPr>
        </p:nvSpPr>
        <p:spPr/>
        <p:txBody>
          <a:bodyPr/>
          <a:lstStyle/>
          <a:p>
            <a:fld id="{8CF39388-B539-4098-B698-4BE2A23B49A6}" type="slidenum">
              <a:rPr lang="en-US" smtClean="0"/>
              <a:t>‹#›</a:t>
            </a:fld>
            <a:endParaRPr lang="en-US"/>
          </a:p>
        </p:txBody>
      </p:sp>
    </p:spTree>
    <p:extLst>
      <p:ext uri="{BB962C8B-B14F-4D97-AF65-F5344CB8AC3E}">
        <p14:creationId xmlns:p14="http://schemas.microsoft.com/office/powerpoint/2010/main" val="1291612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D618F-D05D-48C8-8133-E6FD163771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FC5B08-FE18-4C4F-96AE-04362932B6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BAA0A2-94C2-49E0-A8AD-CD3E1702E6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550691-DA51-4DE5-874E-BEC7396299D4}"/>
              </a:ext>
            </a:extLst>
          </p:cNvPr>
          <p:cNvSpPr>
            <a:spLocks noGrp="1"/>
          </p:cNvSpPr>
          <p:nvPr>
            <p:ph type="dt" sz="half" idx="10"/>
          </p:nvPr>
        </p:nvSpPr>
        <p:spPr/>
        <p:txBody>
          <a:bodyPr/>
          <a:lstStyle/>
          <a:p>
            <a:fld id="{459F3D81-5058-444F-AF15-0E4DA7CD46D0}" type="datetimeFigureOut">
              <a:rPr lang="en-US" smtClean="0"/>
              <a:t>7/15/2021</a:t>
            </a:fld>
            <a:endParaRPr lang="en-US"/>
          </a:p>
        </p:txBody>
      </p:sp>
      <p:sp>
        <p:nvSpPr>
          <p:cNvPr id="6" name="Footer Placeholder 5">
            <a:extLst>
              <a:ext uri="{FF2B5EF4-FFF2-40B4-BE49-F238E27FC236}">
                <a16:creationId xmlns:a16="http://schemas.microsoft.com/office/drawing/2014/main" id="{6DFE1471-099F-4705-A143-C3BD828A47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72DBBC-9B59-4A47-BAA9-63062E23FAD9}"/>
              </a:ext>
            </a:extLst>
          </p:cNvPr>
          <p:cNvSpPr>
            <a:spLocks noGrp="1"/>
          </p:cNvSpPr>
          <p:nvPr>
            <p:ph type="sldNum" sz="quarter" idx="12"/>
          </p:nvPr>
        </p:nvSpPr>
        <p:spPr/>
        <p:txBody>
          <a:bodyPr/>
          <a:lstStyle/>
          <a:p>
            <a:fld id="{8CF39388-B539-4098-B698-4BE2A23B49A6}" type="slidenum">
              <a:rPr lang="en-US" smtClean="0"/>
              <a:t>‹#›</a:t>
            </a:fld>
            <a:endParaRPr lang="en-US"/>
          </a:p>
        </p:txBody>
      </p:sp>
    </p:spTree>
    <p:extLst>
      <p:ext uri="{BB962C8B-B14F-4D97-AF65-F5344CB8AC3E}">
        <p14:creationId xmlns:p14="http://schemas.microsoft.com/office/powerpoint/2010/main" val="1463978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703006-095A-4963-B7CE-05CACC1F65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B71381-9034-433C-90F2-407C22C4C9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045DAB-400D-45CC-B889-0D11A50526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9F3D81-5058-444F-AF15-0E4DA7CD46D0}" type="datetimeFigureOut">
              <a:rPr lang="en-US" smtClean="0"/>
              <a:t>7/15/2021</a:t>
            </a:fld>
            <a:endParaRPr lang="en-US"/>
          </a:p>
        </p:txBody>
      </p:sp>
      <p:sp>
        <p:nvSpPr>
          <p:cNvPr id="5" name="Footer Placeholder 4">
            <a:extLst>
              <a:ext uri="{FF2B5EF4-FFF2-40B4-BE49-F238E27FC236}">
                <a16:creationId xmlns:a16="http://schemas.microsoft.com/office/drawing/2014/main" id="{761A6816-57F6-40C5-A5AC-792AD647A8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8F8B6BD-6877-40DC-AF3F-6A6C66AA22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F39388-B539-4098-B698-4BE2A23B49A6}" type="slidenum">
              <a:rPr lang="en-US" smtClean="0"/>
              <a:t>‹#›</a:t>
            </a:fld>
            <a:endParaRPr lang="en-US"/>
          </a:p>
        </p:txBody>
      </p:sp>
    </p:spTree>
    <p:extLst>
      <p:ext uri="{BB962C8B-B14F-4D97-AF65-F5344CB8AC3E}">
        <p14:creationId xmlns:p14="http://schemas.microsoft.com/office/powerpoint/2010/main" val="33137254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canada.ca/en/health-canada/services/publications/healthy-living/canada-opioid-crisis-fact-sheet.html"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www.canada.ca/en/health-canada/services/drugs-health-products/drug-products/applications-submissions/policies/warning-sticker-opioid-patient-information-handout.html" TargetMode="External"/><Relationship Id="rId5" Type="http://schemas.openxmlformats.org/officeDocument/2006/relationships/hyperlink" Target="https://www.pharmacists.ca/advocacy/issues/opioid-crisis/" TargetMode="External"/><Relationship Id="rId4" Type="http://schemas.openxmlformats.org/officeDocument/2006/relationships/hyperlink" Target="https://www.royalcollege.ca/rcsite/health-policy/policy-positions/opioids-e"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cbsa-asfc.gc.ca/agency-agence/reports-rapports/rpp/2019-2020/report-rapport-eng.pdf"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s://www.publicsafety.gc.ca/cnt/trnsprnc/brfng-mtrls/prlmntry-bndrs/20200621/045/index-en.aspx" TargetMode="External"/><Relationship Id="rId4" Type="http://schemas.openxmlformats.org/officeDocument/2006/relationships/hyperlink" Target="https://www.rcmp-grc.gc.ca/en/gazette/fighting-fentanyl"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ccsa.ca/opioid-resources"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s://www.canada.ca/en/health-canada/services/substance-use/about-problematic-substance-use.html" TargetMode="External"/><Relationship Id="rId2" Type="http://schemas.openxmlformats.org/officeDocument/2006/relationships/hyperlink" Target="https://www.camh.ca/health-info/mental-illness-and-addiction-index?query=*&amp;facets=filter_tags:EC6B6B756D0141E9AEF735C3D05FFBDA" TargetMode="External"/><Relationship Id="rId1" Type="http://schemas.openxmlformats.org/officeDocument/2006/relationships/slideLayout" Target="../slideLayouts/slideLayout2.xml"/><Relationship Id="rId5" Type="http://schemas.openxmlformats.org/officeDocument/2006/relationships/hyperlink" Target="https://www.cihi.ca/sites/default/files/document/opioid-prescribing-canada-trends-en-web.pdf" TargetMode="External"/><Relationship Id="rId4" Type="http://schemas.openxmlformats.org/officeDocument/2006/relationships/hyperlink" Target="https://www.ccsa.ca/"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www.canada.ca/en/services/health/campaigns/drug-prevention.html?utm_campaign=opioids&amp;utm_medium=vurl&amp;utm_source=canada-ca-opioids" TargetMode="External"/><Relationship Id="rId2" Type="http://schemas.openxmlformats.org/officeDocument/2006/relationships/hyperlink" Target="https://www.canada.ca/en/health-canada/services/publications/healthy-living/opioid-overdoses-what-to-do-fact-sheet.html" TargetMode="External"/><Relationship Id="rId1" Type="http://schemas.openxmlformats.org/officeDocument/2006/relationships/slideLayout" Target="../slideLayouts/slideLayout2.xml"/><Relationship Id="rId5" Type="http://schemas.openxmlformats.org/officeDocument/2006/relationships/hyperlink" Target="https://towardtheheart.com/naloxone" TargetMode="External"/><Relationship Id="rId4" Type="http://schemas.openxmlformats.org/officeDocument/2006/relationships/hyperlink" Target="https://www.who.int/news-room/fact-sheets/detail/opioid-overdose"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towardtheheart.com/naloxone" TargetMode="External"/><Relationship Id="rId2" Type="http://schemas.openxmlformats.org/officeDocument/2006/relationships/hyperlink" Target="https://www.canada.ca/en/health-canada/services/opioids/naloxone.html" TargetMode="External"/><Relationship Id="rId1" Type="http://schemas.openxmlformats.org/officeDocument/2006/relationships/slideLayout" Target="../slideLayouts/slideLayout2.xml"/><Relationship Id="rId5" Type="http://schemas.openxmlformats.org/officeDocument/2006/relationships/hyperlink" Target="https://www.ontario.ca/page/where-get-free-naloxone-kit" TargetMode="External"/><Relationship Id="rId4" Type="http://schemas.openxmlformats.org/officeDocument/2006/relationships/hyperlink" Target="https://www.albertahealthservices.ca/info/page15586.aspx"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cmha.ca/documents/understanding-substance-use" TargetMode="External"/><Relationship Id="rId2" Type="http://schemas.openxmlformats.org/officeDocument/2006/relationships/hyperlink" Target="https://www.heretohelp.bc.ca/workbook/you-and-substance-use-stuff-to-think-about-and-ways-to-make-changes" TargetMode="External"/><Relationship Id="rId1" Type="http://schemas.openxmlformats.org/officeDocument/2006/relationships/slideLayout" Target="../slideLayouts/slideLayout2.xml"/><Relationship Id="rId4" Type="http://schemas.openxmlformats.org/officeDocument/2006/relationships/hyperlink" Target="https://www.mentalhealthcommission.ca/English/what-we-do/mental-health-and-substance-use"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healthandsafetybc.microsoftcrmportals.com/event/sessions?id=Mental_Health_First_Aid_Virtual_Blended3392061558" TargetMode="External"/><Relationship Id="rId2" Type="http://schemas.openxmlformats.org/officeDocument/2006/relationships/hyperlink" Target="https://www.canadianpainsociety.ca/" TargetMode="Externa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hyperlink" Target="https://www.camh.ca/en/health-info/mental-health-and-covid-19/covid-19-national-survey"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7FFAA-49F8-4E2C-825B-630F21BE6E2F}"/>
              </a:ext>
            </a:extLst>
          </p:cNvPr>
          <p:cNvSpPr>
            <a:spLocks noGrp="1"/>
          </p:cNvSpPr>
          <p:nvPr>
            <p:ph type="ctrTitle"/>
          </p:nvPr>
        </p:nvSpPr>
        <p:spPr/>
        <p:txBody>
          <a:bodyPr>
            <a:normAutofit fontScale="90000"/>
          </a:bodyPr>
          <a:lstStyle/>
          <a:p>
            <a:r>
              <a:rPr lang="en-US" dirty="0">
                <a:solidFill>
                  <a:srgbClr val="002060"/>
                </a:solidFill>
                <a:latin typeface="Arial Black" panose="020B0A04020102020204" pitchFamily="34" charset="0"/>
              </a:rPr>
              <a:t>Opioid Crisis and Its Impacts on Society and the Workplace</a:t>
            </a:r>
          </a:p>
        </p:txBody>
      </p:sp>
      <p:sp>
        <p:nvSpPr>
          <p:cNvPr id="3" name="Subtitle 2">
            <a:extLst>
              <a:ext uri="{FF2B5EF4-FFF2-40B4-BE49-F238E27FC236}">
                <a16:creationId xmlns:a16="http://schemas.microsoft.com/office/drawing/2014/main" id="{D5054D07-D763-4689-A5E0-E90D6D84D7DF}"/>
              </a:ext>
            </a:extLst>
          </p:cNvPr>
          <p:cNvSpPr>
            <a:spLocks noGrp="1"/>
          </p:cNvSpPr>
          <p:nvPr>
            <p:ph type="subTitle" idx="1"/>
          </p:nvPr>
        </p:nvSpPr>
        <p:spPr/>
        <p:txBody>
          <a:bodyPr>
            <a:normAutofit lnSpcReduction="10000"/>
          </a:bodyPr>
          <a:lstStyle/>
          <a:p>
            <a:endParaRPr lang="en-US" dirty="0"/>
          </a:p>
          <a:p>
            <a:r>
              <a:rPr lang="en-US" b="1" dirty="0"/>
              <a:t>Naleena Gounder, USW 2009</a:t>
            </a:r>
          </a:p>
          <a:p>
            <a:endParaRPr lang="en-US" b="1" dirty="0"/>
          </a:p>
          <a:p>
            <a:r>
              <a:rPr lang="en-US" b="1" dirty="0"/>
              <a:t>USW Health &amp; Safety Conference July 21, 2021</a:t>
            </a:r>
          </a:p>
        </p:txBody>
      </p:sp>
      <p:sp>
        <p:nvSpPr>
          <p:cNvPr id="4" name="Rectangle 3">
            <a:extLst>
              <a:ext uri="{FF2B5EF4-FFF2-40B4-BE49-F238E27FC236}">
                <a16:creationId xmlns:a16="http://schemas.microsoft.com/office/drawing/2014/main" id="{71003483-91C5-44BB-B9C6-B87BDD657382}"/>
              </a:ext>
            </a:extLst>
          </p:cNvPr>
          <p:cNvSpPr/>
          <p:nvPr/>
        </p:nvSpPr>
        <p:spPr>
          <a:xfrm>
            <a:off x="0" y="5683623"/>
            <a:ext cx="12192000" cy="11923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080061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87BB1-242A-4D8D-A49B-085DC456D2F7}"/>
              </a:ext>
            </a:extLst>
          </p:cNvPr>
          <p:cNvSpPr>
            <a:spLocks noGrp="1"/>
          </p:cNvSpPr>
          <p:nvPr>
            <p:ph type="title"/>
          </p:nvPr>
        </p:nvSpPr>
        <p:spPr>
          <a:xfrm>
            <a:off x="838200" y="365125"/>
            <a:ext cx="10515600" cy="2055346"/>
          </a:xfrm>
        </p:spPr>
        <p:txBody>
          <a:bodyPr>
            <a:noAutofit/>
          </a:bodyPr>
          <a:lstStyle/>
          <a:p>
            <a:r>
              <a:rPr lang="en-US" sz="3600" dirty="0">
                <a:solidFill>
                  <a:schemeClr val="accent5">
                    <a:lumMod val="50000"/>
                  </a:schemeClr>
                </a:solidFill>
                <a:latin typeface="Arial Black" panose="020B0A04020102020204" pitchFamily="34" charset="0"/>
              </a:rPr>
              <a:t>Keep in mind that substance use problems</a:t>
            </a:r>
            <a:br>
              <a:rPr lang="en-US" sz="3600" dirty="0">
                <a:solidFill>
                  <a:schemeClr val="accent5">
                    <a:lumMod val="50000"/>
                  </a:schemeClr>
                </a:solidFill>
                <a:latin typeface="Arial Black" panose="020B0A04020102020204" pitchFamily="34" charset="0"/>
              </a:rPr>
            </a:br>
            <a:endParaRPr lang="en-US" sz="3600" dirty="0">
              <a:solidFill>
                <a:schemeClr val="accent5">
                  <a:lumMod val="50000"/>
                </a:schemeClr>
              </a:solidFill>
              <a:latin typeface="Arial Black" panose="020B0A04020102020204" pitchFamily="34" charset="0"/>
            </a:endParaRPr>
          </a:p>
        </p:txBody>
      </p:sp>
      <p:sp>
        <p:nvSpPr>
          <p:cNvPr id="3" name="Content Placeholder 2">
            <a:extLst>
              <a:ext uri="{FF2B5EF4-FFF2-40B4-BE49-F238E27FC236}">
                <a16:creationId xmlns:a16="http://schemas.microsoft.com/office/drawing/2014/main" id="{C6387062-A53B-40C4-8B85-48A3EA8D39B7}"/>
              </a:ext>
            </a:extLst>
          </p:cNvPr>
          <p:cNvSpPr>
            <a:spLocks noGrp="1"/>
          </p:cNvSpPr>
          <p:nvPr>
            <p:ph idx="1"/>
          </p:nvPr>
        </p:nvSpPr>
        <p:spPr>
          <a:xfrm>
            <a:off x="999565" y="2238001"/>
            <a:ext cx="10515600" cy="3660775"/>
          </a:xfrm>
        </p:spPr>
        <p:txBody>
          <a:bodyPr/>
          <a:lstStyle/>
          <a:p>
            <a:r>
              <a:rPr lang="en-US" b="1" i="1" dirty="0"/>
              <a:t>Can be due to many different factors such as: </a:t>
            </a:r>
          </a:p>
          <a:p>
            <a:pPr lvl="1"/>
            <a:r>
              <a:rPr lang="en-US" dirty="0"/>
              <a:t>Traumatic event(s)</a:t>
            </a:r>
          </a:p>
          <a:p>
            <a:pPr lvl="1"/>
            <a:r>
              <a:rPr lang="en-US" dirty="0"/>
              <a:t>Peer Pressure</a:t>
            </a:r>
          </a:p>
          <a:p>
            <a:pPr lvl="1"/>
            <a:r>
              <a:rPr lang="en-US" dirty="0"/>
              <a:t>Historical Neglect and/or Abuse</a:t>
            </a:r>
          </a:p>
          <a:p>
            <a:pPr lvl="1"/>
            <a:r>
              <a:rPr lang="en-US" dirty="0"/>
              <a:t>Genetics</a:t>
            </a:r>
          </a:p>
          <a:p>
            <a:pPr lvl="1"/>
            <a:r>
              <a:rPr lang="en-US" dirty="0"/>
              <a:t>Other Mental Health Concerns</a:t>
            </a:r>
          </a:p>
          <a:p>
            <a:pPr lvl="1">
              <a:lnSpc>
                <a:spcPct val="50000"/>
              </a:lnSpc>
            </a:pPr>
            <a:endParaRPr lang="en-US" dirty="0"/>
          </a:p>
          <a:p>
            <a:r>
              <a:rPr lang="en-US" b="1" i="1" dirty="0"/>
              <a:t>Can affect anyone regardless of age, gender, ancestry, income level or education level</a:t>
            </a:r>
          </a:p>
        </p:txBody>
      </p:sp>
    </p:spTree>
    <p:extLst>
      <p:ext uri="{BB962C8B-B14F-4D97-AF65-F5344CB8AC3E}">
        <p14:creationId xmlns:p14="http://schemas.microsoft.com/office/powerpoint/2010/main" val="1881152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A3C89F8-0D2F-47FF-B903-151248265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0B32D9C4-810B-413F-AC04-D2EE07BF2FA2}"/>
              </a:ext>
            </a:extLst>
          </p:cNvPr>
          <p:cNvSpPr>
            <a:spLocks noGrp="1"/>
          </p:cNvSpPr>
          <p:nvPr>
            <p:ph type="ctrTitle"/>
          </p:nvPr>
        </p:nvSpPr>
        <p:spPr>
          <a:xfrm>
            <a:off x="3880430" y="583345"/>
            <a:ext cx="7160357" cy="4164820"/>
          </a:xfrm>
        </p:spPr>
        <p:txBody>
          <a:bodyPr anchor="t">
            <a:normAutofit/>
          </a:bodyPr>
          <a:lstStyle/>
          <a:p>
            <a:pPr algn="r"/>
            <a:r>
              <a:rPr lang="en-US" sz="8000" dirty="0">
                <a:solidFill>
                  <a:srgbClr val="FFFFFF"/>
                </a:solidFill>
              </a:rPr>
              <a:t>Opioids and Opiates</a:t>
            </a:r>
          </a:p>
        </p:txBody>
      </p:sp>
      <p:sp>
        <p:nvSpPr>
          <p:cNvPr id="11"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4359" y="58334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13"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3139" y="8126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15"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8819" y="1037066"/>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cxnSp>
        <p:nvCxnSpPr>
          <p:cNvPr id="17" name="Straight Connector 16">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6114" y="3503032"/>
            <a:ext cx="0" cy="334609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19"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36425" y="5636680"/>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endParaRPr lang="en-US">
              <a:solidFill>
                <a:srgbClr val="FFFFFF"/>
              </a:solidFill>
            </a:endParaRPr>
          </a:p>
        </p:txBody>
      </p:sp>
      <p:sp>
        <p:nvSpPr>
          <p:cNvPr id="21"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45175" y="609675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endParaRPr lang="en-US">
              <a:solidFill>
                <a:srgbClr val="FFFFFF"/>
              </a:solidFill>
            </a:endParaRPr>
          </a:p>
        </p:txBody>
      </p:sp>
      <p:sp>
        <p:nvSpPr>
          <p:cNvPr id="23"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54288" y="6238029"/>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endParaRPr lang="en-US">
              <a:solidFill>
                <a:srgbClr val="FFFFFF"/>
              </a:solidFill>
            </a:endParaRPr>
          </a:p>
        </p:txBody>
      </p:sp>
    </p:spTree>
    <p:extLst>
      <p:ext uri="{BB962C8B-B14F-4D97-AF65-F5344CB8AC3E}">
        <p14:creationId xmlns:p14="http://schemas.microsoft.com/office/powerpoint/2010/main" val="1910182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7A34E-7F1F-4635-8B44-3E02F8C8C21D}"/>
              </a:ext>
            </a:extLst>
          </p:cNvPr>
          <p:cNvSpPr>
            <a:spLocks noGrp="1"/>
          </p:cNvSpPr>
          <p:nvPr>
            <p:ph type="title"/>
          </p:nvPr>
        </p:nvSpPr>
        <p:spPr/>
        <p:txBody>
          <a:bodyPr/>
          <a:lstStyle/>
          <a:p>
            <a:r>
              <a:rPr lang="en-US" dirty="0">
                <a:solidFill>
                  <a:schemeClr val="accent5">
                    <a:lumMod val="50000"/>
                  </a:schemeClr>
                </a:solidFill>
                <a:latin typeface="Arial Black" panose="020B0A04020102020204" pitchFamily="34" charset="0"/>
              </a:rPr>
              <a:t>What exactly are opioids?</a:t>
            </a:r>
          </a:p>
        </p:txBody>
      </p:sp>
      <p:sp>
        <p:nvSpPr>
          <p:cNvPr id="3" name="Content Placeholder 2">
            <a:extLst>
              <a:ext uri="{FF2B5EF4-FFF2-40B4-BE49-F238E27FC236}">
                <a16:creationId xmlns:a16="http://schemas.microsoft.com/office/drawing/2014/main" id="{953F2707-44F6-4E2F-AFF6-299FB41C4577}"/>
              </a:ext>
            </a:extLst>
          </p:cNvPr>
          <p:cNvSpPr>
            <a:spLocks noGrp="1"/>
          </p:cNvSpPr>
          <p:nvPr>
            <p:ph idx="1"/>
          </p:nvPr>
        </p:nvSpPr>
        <p:spPr/>
        <p:txBody>
          <a:bodyPr>
            <a:noAutofit/>
          </a:bodyPr>
          <a:lstStyle/>
          <a:p>
            <a:r>
              <a:rPr lang="en-US" i="1" dirty="0"/>
              <a:t>Typically</a:t>
            </a:r>
            <a:r>
              <a:rPr lang="en-US" dirty="0"/>
              <a:t> prescribed for pain management</a:t>
            </a:r>
          </a:p>
          <a:p>
            <a:pPr>
              <a:lnSpc>
                <a:spcPct val="60000"/>
              </a:lnSpc>
            </a:pPr>
            <a:endParaRPr lang="en-US" dirty="0"/>
          </a:p>
          <a:p>
            <a:r>
              <a:rPr lang="en-US" dirty="0"/>
              <a:t>Can be purchased on the streets or you can access someone else’s prescription</a:t>
            </a:r>
          </a:p>
          <a:p>
            <a:pPr>
              <a:lnSpc>
                <a:spcPct val="20000"/>
              </a:lnSpc>
            </a:pPr>
            <a:endParaRPr lang="en-US" dirty="0"/>
          </a:p>
          <a:p>
            <a:pPr lvl="2"/>
            <a:r>
              <a:rPr lang="en-US" sz="2800" dirty="0"/>
              <a:t>codeine</a:t>
            </a:r>
          </a:p>
          <a:p>
            <a:pPr lvl="2"/>
            <a:r>
              <a:rPr lang="en-US" sz="2800" dirty="0"/>
              <a:t>fentanyl</a:t>
            </a:r>
          </a:p>
          <a:p>
            <a:pPr lvl="2"/>
            <a:r>
              <a:rPr lang="en-US" sz="2800" dirty="0"/>
              <a:t>morphine</a:t>
            </a:r>
          </a:p>
          <a:p>
            <a:pPr lvl="2"/>
            <a:r>
              <a:rPr lang="en-US" sz="2800" dirty="0"/>
              <a:t>oxycodone</a:t>
            </a:r>
          </a:p>
          <a:p>
            <a:pPr lvl="2"/>
            <a:r>
              <a:rPr lang="en-US" sz="2800" dirty="0"/>
              <a:t>hydromorphone</a:t>
            </a:r>
          </a:p>
          <a:p>
            <a:pPr lvl="2"/>
            <a:r>
              <a:rPr lang="en-US" sz="2800" dirty="0"/>
              <a:t>medical heroin</a:t>
            </a:r>
          </a:p>
          <a:p>
            <a:endParaRPr lang="en-US" dirty="0"/>
          </a:p>
          <a:p>
            <a:endParaRPr lang="en-US" dirty="0"/>
          </a:p>
        </p:txBody>
      </p:sp>
    </p:spTree>
    <p:extLst>
      <p:ext uri="{BB962C8B-B14F-4D97-AF65-F5344CB8AC3E}">
        <p14:creationId xmlns:p14="http://schemas.microsoft.com/office/powerpoint/2010/main" val="1781006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6FED6-E7B5-4C81-89AD-E372C41F2AC9}"/>
              </a:ext>
            </a:extLst>
          </p:cNvPr>
          <p:cNvSpPr>
            <a:spLocks noGrp="1"/>
          </p:cNvSpPr>
          <p:nvPr>
            <p:ph type="title"/>
          </p:nvPr>
        </p:nvSpPr>
        <p:spPr/>
        <p:txBody>
          <a:bodyPr/>
          <a:lstStyle/>
          <a:p>
            <a:r>
              <a:rPr lang="en-US" dirty="0">
                <a:solidFill>
                  <a:schemeClr val="accent5">
                    <a:lumMod val="50000"/>
                  </a:schemeClr>
                </a:solidFill>
                <a:latin typeface="Arial Black" panose="020B0A04020102020204" pitchFamily="34" charset="0"/>
              </a:rPr>
              <a:t>What’s the big harm if it’s prescribed?</a:t>
            </a:r>
          </a:p>
        </p:txBody>
      </p:sp>
      <p:sp>
        <p:nvSpPr>
          <p:cNvPr id="3" name="Content Placeholder 2">
            <a:extLst>
              <a:ext uri="{FF2B5EF4-FFF2-40B4-BE49-F238E27FC236}">
                <a16:creationId xmlns:a16="http://schemas.microsoft.com/office/drawing/2014/main" id="{3F8E0246-415D-447E-A54C-485F571D1AF0}"/>
              </a:ext>
            </a:extLst>
          </p:cNvPr>
          <p:cNvSpPr>
            <a:spLocks noGrp="1"/>
          </p:cNvSpPr>
          <p:nvPr>
            <p:ph idx="1"/>
          </p:nvPr>
        </p:nvSpPr>
        <p:spPr>
          <a:xfrm>
            <a:off x="838200" y="2058708"/>
            <a:ext cx="10515600" cy="3642846"/>
          </a:xfrm>
        </p:spPr>
        <p:txBody>
          <a:bodyPr/>
          <a:lstStyle/>
          <a:p>
            <a:r>
              <a:rPr lang="en-US" dirty="0"/>
              <a:t>Whether or not the opioid is prescribed, this drug will depress the nervous system in high doses </a:t>
            </a:r>
          </a:p>
          <a:p>
            <a:pPr marL="0" indent="0">
              <a:buNone/>
            </a:pPr>
            <a:r>
              <a:rPr lang="en-US" dirty="0"/>
              <a:t>				= slows down respiration/breathing</a:t>
            </a:r>
          </a:p>
          <a:p>
            <a:pPr>
              <a:lnSpc>
                <a:spcPct val="50000"/>
              </a:lnSpc>
            </a:pPr>
            <a:endParaRPr lang="en-US" dirty="0"/>
          </a:p>
          <a:p>
            <a:r>
              <a:rPr lang="en-US" dirty="0"/>
              <a:t>An overdose is when someone takes too much.  Their breathing slows down to the point of unconsciousness.  </a:t>
            </a:r>
          </a:p>
          <a:p>
            <a:pPr>
              <a:lnSpc>
                <a:spcPct val="50000"/>
              </a:lnSpc>
            </a:pPr>
            <a:endParaRPr lang="en-US" dirty="0"/>
          </a:p>
          <a:p>
            <a:r>
              <a:rPr lang="en-US" dirty="0"/>
              <a:t>In this workshop, we’ll be focused on recreational use.</a:t>
            </a:r>
          </a:p>
          <a:p>
            <a:endParaRPr lang="en-US" dirty="0"/>
          </a:p>
        </p:txBody>
      </p:sp>
    </p:spTree>
    <p:extLst>
      <p:ext uri="{BB962C8B-B14F-4D97-AF65-F5344CB8AC3E}">
        <p14:creationId xmlns:p14="http://schemas.microsoft.com/office/powerpoint/2010/main" val="107331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27553-AB08-4574-B73E-1DAAC8CE74A5}"/>
              </a:ext>
            </a:extLst>
          </p:cNvPr>
          <p:cNvSpPr>
            <a:spLocks noGrp="1"/>
          </p:cNvSpPr>
          <p:nvPr>
            <p:ph type="title"/>
          </p:nvPr>
        </p:nvSpPr>
        <p:spPr/>
        <p:txBody>
          <a:bodyPr/>
          <a:lstStyle/>
          <a:p>
            <a:r>
              <a:rPr lang="en-US" dirty="0">
                <a:solidFill>
                  <a:schemeClr val="accent5">
                    <a:lumMod val="50000"/>
                  </a:schemeClr>
                </a:solidFill>
                <a:latin typeface="Arial Black" panose="020B0A04020102020204" pitchFamily="34" charset="0"/>
              </a:rPr>
              <a:t>What exactly is an overdose?</a:t>
            </a:r>
          </a:p>
        </p:txBody>
      </p:sp>
      <p:sp>
        <p:nvSpPr>
          <p:cNvPr id="3" name="Content Placeholder 2">
            <a:extLst>
              <a:ext uri="{FF2B5EF4-FFF2-40B4-BE49-F238E27FC236}">
                <a16:creationId xmlns:a16="http://schemas.microsoft.com/office/drawing/2014/main" id="{443AD0E9-332D-4BAA-8010-98A622702A1C}"/>
              </a:ext>
            </a:extLst>
          </p:cNvPr>
          <p:cNvSpPr>
            <a:spLocks noGrp="1"/>
          </p:cNvSpPr>
          <p:nvPr>
            <p:ph idx="1"/>
          </p:nvPr>
        </p:nvSpPr>
        <p:spPr/>
        <p:txBody>
          <a:bodyPr>
            <a:normAutofit lnSpcReduction="10000"/>
          </a:bodyPr>
          <a:lstStyle/>
          <a:p>
            <a:pPr marL="0" indent="0">
              <a:buNone/>
            </a:pPr>
            <a:r>
              <a:rPr lang="en-US" dirty="0"/>
              <a:t>Opioids </a:t>
            </a:r>
            <a:r>
              <a:rPr lang="en-US" b="1" dirty="0"/>
              <a:t>affect how your brain controls your breathing</a:t>
            </a:r>
            <a:r>
              <a:rPr lang="en-US" dirty="0"/>
              <a:t>. </a:t>
            </a:r>
          </a:p>
          <a:p>
            <a:pPr marL="0" indent="0">
              <a:buNone/>
            </a:pPr>
            <a:r>
              <a:rPr lang="en-US" dirty="0"/>
              <a:t>If you take more opioids than your body can handle, you will start to show signs and symptoms of an overdose, such as:</a:t>
            </a:r>
          </a:p>
          <a:p>
            <a:pPr>
              <a:buFont typeface="Arial" panose="020B0604020202020204" pitchFamily="34" charset="0"/>
              <a:buChar char="•"/>
            </a:pPr>
            <a:r>
              <a:rPr lang="en-US" dirty="0"/>
              <a:t>Slow, weak or no breathing</a:t>
            </a:r>
          </a:p>
          <a:p>
            <a:pPr>
              <a:buFont typeface="Arial" panose="020B0604020202020204" pitchFamily="34" charset="0"/>
              <a:buChar char="•"/>
            </a:pPr>
            <a:r>
              <a:rPr lang="en-US" dirty="0"/>
              <a:t>Blue lips or nails</a:t>
            </a:r>
          </a:p>
          <a:p>
            <a:pPr>
              <a:buFont typeface="Arial" panose="020B0604020202020204" pitchFamily="34" charset="0"/>
              <a:buChar char="•"/>
            </a:pPr>
            <a:r>
              <a:rPr lang="en-US" dirty="0"/>
              <a:t>Dizziness and confusion</a:t>
            </a:r>
          </a:p>
          <a:p>
            <a:pPr>
              <a:buFont typeface="Arial" panose="020B0604020202020204" pitchFamily="34" charset="0"/>
              <a:buChar char="•"/>
            </a:pPr>
            <a:r>
              <a:rPr lang="en-US" dirty="0"/>
              <a:t>Can’t be woken up</a:t>
            </a:r>
          </a:p>
          <a:p>
            <a:pPr>
              <a:buFont typeface="Arial" panose="020B0604020202020204" pitchFamily="34" charset="0"/>
              <a:buChar char="•"/>
            </a:pPr>
            <a:r>
              <a:rPr lang="en-US" dirty="0"/>
              <a:t>Choking, gurgling or snoring sounds</a:t>
            </a:r>
          </a:p>
          <a:p>
            <a:pPr>
              <a:buFont typeface="Arial" panose="020B0604020202020204" pitchFamily="34" charset="0"/>
              <a:buChar char="•"/>
            </a:pPr>
            <a:r>
              <a:rPr lang="en-US" dirty="0"/>
              <a:t>Drowsiness or difficulty staying awake</a:t>
            </a:r>
          </a:p>
          <a:p>
            <a:endParaRPr lang="en-US" dirty="0"/>
          </a:p>
        </p:txBody>
      </p:sp>
    </p:spTree>
    <p:extLst>
      <p:ext uri="{BB962C8B-B14F-4D97-AF65-F5344CB8AC3E}">
        <p14:creationId xmlns:p14="http://schemas.microsoft.com/office/powerpoint/2010/main" val="226828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FE532-02A8-4B1E-8462-459961F7FDD6}"/>
              </a:ext>
            </a:extLst>
          </p:cNvPr>
          <p:cNvSpPr>
            <a:spLocks noGrp="1"/>
          </p:cNvSpPr>
          <p:nvPr>
            <p:ph type="title"/>
          </p:nvPr>
        </p:nvSpPr>
        <p:spPr>
          <a:xfrm>
            <a:off x="838200" y="992655"/>
            <a:ext cx="10515600" cy="1325563"/>
          </a:xfrm>
        </p:spPr>
        <p:txBody>
          <a:bodyPr/>
          <a:lstStyle/>
          <a:p>
            <a:r>
              <a:rPr lang="en-US" i="1" dirty="0">
                <a:solidFill>
                  <a:schemeClr val="accent5">
                    <a:lumMod val="50000"/>
                  </a:schemeClr>
                </a:solidFill>
                <a:latin typeface="Arial Black" panose="020B0A04020102020204" pitchFamily="34" charset="0"/>
              </a:rPr>
              <a:t>Million dollar question:</a:t>
            </a:r>
          </a:p>
        </p:txBody>
      </p:sp>
      <p:sp>
        <p:nvSpPr>
          <p:cNvPr id="3" name="Content Placeholder 2">
            <a:extLst>
              <a:ext uri="{FF2B5EF4-FFF2-40B4-BE49-F238E27FC236}">
                <a16:creationId xmlns:a16="http://schemas.microsoft.com/office/drawing/2014/main" id="{6093CA8E-F1D4-475D-9A0A-88033DF6582D}"/>
              </a:ext>
            </a:extLst>
          </p:cNvPr>
          <p:cNvSpPr>
            <a:spLocks noGrp="1"/>
          </p:cNvSpPr>
          <p:nvPr>
            <p:ph idx="1"/>
          </p:nvPr>
        </p:nvSpPr>
        <p:spPr/>
        <p:txBody>
          <a:bodyPr/>
          <a:lstStyle/>
          <a:p>
            <a:pPr marL="0" indent="0">
              <a:buNone/>
            </a:pPr>
            <a:endParaRPr lang="en-US" dirty="0"/>
          </a:p>
          <a:p>
            <a:pPr marL="0" indent="0">
              <a:buNone/>
            </a:pPr>
            <a:endParaRPr lang="en-US" dirty="0"/>
          </a:p>
          <a:p>
            <a:pPr marL="0" indent="0" algn="ctr">
              <a:buNone/>
            </a:pPr>
            <a:r>
              <a:rPr lang="en-US" sz="4000" dirty="0"/>
              <a:t>How many times do you have to use </a:t>
            </a:r>
            <a:r>
              <a:rPr lang="en-US" sz="4000" i="1" dirty="0"/>
              <a:t>recreationally </a:t>
            </a:r>
            <a:r>
              <a:rPr lang="en-US" sz="4000" dirty="0"/>
              <a:t>to be at risk of an opioid overdose?</a:t>
            </a:r>
          </a:p>
          <a:p>
            <a:pPr marL="0" indent="0" algn="ctr">
              <a:buNone/>
            </a:pPr>
            <a:endParaRPr lang="en-US" dirty="0"/>
          </a:p>
          <a:p>
            <a:pPr marL="0" indent="0" algn="ctr">
              <a:buNone/>
            </a:pPr>
            <a:r>
              <a:rPr lang="en-US" sz="6000" dirty="0">
                <a:solidFill>
                  <a:schemeClr val="accent5">
                    <a:lumMod val="50000"/>
                  </a:schemeClr>
                </a:solidFill>
                <a:latin typeface="Arial Black" panose="020B0A04020102020204" pitchFamily="34" charset="0"/>
              </a:rPr>
              <a:t>ONCE!</a:t>
            </a:r>
          </a:p>
          <a:p>
            <a:endParaRPr lang="en-US" dirty="0"/>
          </a:p>
        </p:txBody>
      </p:sp>
    </p:spTree>
    <p:extLst>
      <p:ext uri="{BB962C8B-B14F-4D97-AF65-F5344CB8AC3E}">
        <p14:creationId xmlns:p14="http://schemas.microsoft.com/office/powerpoint/2010/main" val="321572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p:cTn id="11"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12"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13"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14"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A3C89F8-0D2F-47FF-B903-151248265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0B32D9C4-810B-413F-AC04-D2EE07BF2FA2}"/>
              </a:ext>
            </a:extLst>
          </p:cNvPr>
          <p:cNvSpPr>
            <a:spLocks noGrp="1"/>
          </p:cNvSpPr>
          <p:nvPr>
            <p:ph type="ctrTitle"/>
          </p:nvPr>
        </p:nvSpPr>
        <p:spPr>
          <a:xfrm>
            <a:off x="3880430" y="583345"/>
            <a:ext cx="7160357" cy="4164820"/>
          </a:xfrm>
        </p:spPr>
        <p:txBody>
          <a:bodyPr anchor="t">
            <a:normAutofit/>
          </a:bodyPr>
          <a:lstStyle/>
          <a:p>
            <a:pPr algn="r"/>
            <a:r>
              <a:rPr lang="en-US" sz="8000" dirty="0">
                <a:solidFill>
                  <a:srgbClr val="FFFFFF"/>
                </a:solidFill>
              </a:rPr>
              <a:t>Overdose crisis in Canada</a:t>
            </a:r>
          </a:p>
        </p:txBody>
      </p:sp>
      <p:sp>
        <p:nvSpPr>
          <p:cNvPr id="4" name="Subtitle 3">
            <a:extLst>
              <a:ext uri="{FF2B5EF4-FFF2-40B4-BE49-F238E27FC236}">
                <a16:creationId xmlns:a16="http://schemas.microsoft.com/office/drawing/2014/main" id="{3FE9D45B-B3FA-42CA-AD4D-1558A9857E8B}"/>
              </a:ext>
            </a:extLst>
          </p:cNvPr>
          <p:cNvSpPr>
            <a:spLocks noGrp="1"/>
          </p:cNvSpPr>
          <p:nvPr>
            <p:ph type="subTitle" idx="1"/>
          </p:nvPr>
        </p:nvSpPr>
        <p:spPr>
          <a:xfrm>
            <a:off x="1208228" y="5972174"/>
            <a:ext cx="8578699" cy="504825"/>
          </a:xfrm>
        </p:spPr>
        <p:txBody>
          <a:bodyPr>
            <a:normAutofit fontScale="92500" lnSpcReduction="10000"/>
          </a:bodyPr>
          <a:lstStyle/>
          <a:p>
            <a:pPr algn="l"/>
            <a:r>
              <a:rPr lang="en-US" sz="3600" dirty="0">
                <a:solidFill>
                  <a:srgbClr val="FFFFFF"/>
                </a:solidFill>
              </a:rPr>
              <a:t>Multiple Issues</a:t>
            </a:r>
          </a:p>
        </p:txBody>
      </p:sp>
      <p:sp>
        <p:nvSpPr>
          <p:cNvPr id="11"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4359" y="58334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13"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3139" y="8126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15"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8819" y="1037066"/>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cxnSp>
        <p:nvCxnSpPr>
          <p:cNvPr id="17" name="Straight Connector 16">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6114" y="3503032"/>
            <a:ext cx="0" cy="334609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19"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36425" y="5636680"/>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endParaRPr lang="en-US">
              <a:solidFill>
                <a:srgbClr val="FFFFFF"/>
              </a:solidFill>
            </a:endParaRPr>
          </a:p>
        </p:txBody>
      </p:sp>
      <p:sp>
        <p:nvSpPr>
          <p:cNvPr id="21"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45175" y="609675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endParaRPr lang="en-US">
              <a:solidFill>
                <a:srgbClr val="FFFFFF"/>
              </a:solidFill>
            </a:endParaRPr>
          </a:p>
        </p:txBody>
      </p:sp>
      <p:sp>
        <p:nvSpPr>
          <p:cNvPr id="23"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54288" y="6238029"/>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endParaRPr lang="en-US">
              <a:solidFill>
                <a:srgbClr val="FFFFFF"/>
              </a:solidFill>
            </a:endParaRPr>
          </a:p>
        </p:txBody>
      </p:sp>
    </p:spTree>
    <p:extLst>
      <p:ext uri="{BB962C8B-B14F-4D97-AF65-F5344CB8AC3E}">
        <p14:creationId xmlns:p14="http://schemas.microsoft.com/office/powerpoint/2010/main" val="28205340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ADE09-3BFF-4E26-91C4-1FBA128FAA57}"/>
              </a:ext>
            </a:extLst>
          </p:cNvPr>
          <p:cNvSpPr>
            <a:spLocks noGrp="1"/>
          </p:cNvSpPr>
          <p:nvPr>
            <p:ph type="title"/>
          </p:nvPr>
        </p:nvSpPr>
        <p:spPr>
          <a:xfrm>
            <a:off x="838200" y="723713"/>
            <a:ext cx="10515600" cy="1325563"/>
          </a:xfrm>
        </p:spPr>
        <p:txBody>
          <a:bodyPr/>
          <a:lstStyle/>
          <a:p>
            <a:r>
              <a:rPr lang="en-US" i="1" dirty="0">
                <a:solidFill>
                  <a:schemeClr val="accent5">
                    <a:lumMod val="50000"/>
                  </a:schemeClr>
                </a:solidFill>
                <a:latin typeface="Arial Black" panose="020B0A04020102020204" pitchFamily="34" charset="0"/>
              </a:rPr>
              <a:t>A personal story about the timing:</a:t>
            </a:r>
          </a:p>
        </p:txBody>
      </p:sp>
      <p:sp>
        <p:nvSpPr>
          <p:cNvPr id="3" name="Content Placeholder 2">
            <a:extLst>
              <a:ext uri="{FF2B5EF4-FFF2-40B4-BE49-F238E27FC236}">
                <a16:creationId xmlns:a16="http://schemas.microsoft.com/office/drawing/2014/main" id="{454E6019-B71E-4147-9D89-A8A4BBC66A37}"/>
              </a:ext>
            </a:extLst>
          </p:cNvPr>
          <p:cNvSpPr>
            <a:spLocks noGrp="1"/>
          </p:cNvSpPr>
          <p:nvPr>
            <p:ph idx="1"/>
          </p:nvPr>
        </p:nvSpPr>
        <p:spPr>
          <a:xfrm>
            <a:off x="963706" y="2399367"/>
            <a:ext cx="10515600" cy="2728446"/>
          </a:xfrm>
        </p:spPr>
        <p:txBody>
          <a:bodyPr/>
          <a:lstStyle/>
          <a:p>
            <a:r>
              <a:rPr lang="en-US" dirty="0"/>
              <a:t>From 2009 – 2017, I was an outreach worker in Vancouver’s Downtown Eastside.  </a:t>
            </a:r>
          </a:p>
          <a:p>
            <a:pPr>
              <a:lnSpc>
                <a:spcPct val="50000"/>
              </a:lnSpc>
            </a:pPr>
            <a:endParaRPr lang="en-US" dirty="0"/>
          </a:p>
          <a:p>
            <a:r>
              <a:rPr lang="en-US" dirty="0"/>
              <a:t>Around 2015, I noticed warnings of bad batches of heroin.  </a:t>
            </a:r>
          </a:p>
          <a:p>
            <a:pPr lvl="2"/>
            <a:r>
              <a:rPr lang="en-US" sz="2800" dirty="0"/>
              <a:t>Methadone formula changed in 2014</a:t>
            </a:r>
          </a:p>
          <a:p>
            <a:pPr lvl="2"/>
            <a:r>
              <a:rPr lang="en-US" sz="2800" dirty="0"/>
              <a:t>Illicit fentanyl also seemed to increase somehow</a:t>
            </a:r>
          </a:p>
        </p:txBody>
      </p:sp>
    </p:spTree>
    <p:extLst>
      <p:ext uri="{BB962C8B-B14F-4D97-AF65-F5344CB8AC3E}">
        <p14:creationId xmlns:p14="http://schemas.microsoft.com/office/powerpoint/2010/main" val="2728438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DE0E6-1FA8-4748-9098-2F83CC7D3D24}"/>
              </a:ext>
            </a:extLst>
          </p:cNvPr>
          <p:cNvSpPr>
            <a:spLocks noGrp="1"/>
          </p:cNvSpPr>
          <p:nvPr>
            <p:ph type="title"/>
          </p:nvPr>
        </p:nvSpPr>
        <p:spPr>
          <a:xfrm>
            <a:off x="642996" y="4747771"/>
            <a:ext cx="10906008" cy="1115415"/>
          </a:xfrm>
        </p:spPr>
        <p:txBody>
          <a:bodyPr vert="horz" lIns="91440" tIns="45720" rIns="91440" bIns="45720" rtlCol="0" anchor="b">
            <a:normAutofit/>
          </a:bodyPr>
          <a:lstStyle/>
          <a:p>
            <a:pPr algn="ctr"/>
            <a:r>
              <a:rPr lang="en-US" sz="6000" dirty="0">
                <a:solidFill>
                  <a:schemeClr val="accent5">
                    <a:lumMod val="50000"/>
                  </a:schemeClr>
                </a:solidFill>
                <a:latin typeface="Arial Black" panose="020B0A04020102020204" pitchFamily="34" charset="0"/>
              </a:rPr>
              <a:t>Potent stuff</a:t>
            </a:r>
          </a:p>
        </p:txBody>
      </p:sp>
      <p:sp>
        <p:nvSpPr>
          <p:cNvPr id="14" name="Content Placeholder 13">
            <a:extLst>
              <a:ext uri="{FF2B5EF4-FFF2-40B4-BE49-F238E27FC236}">
                <a16:creationId xmlns:a16="http://schemas.microsoft.com/office/drawing/2014/main" id="{BBABEE9A-A48D-4404-8D7C-0149A7FBE6A5}"/>
              </a:ext>
            </a:extLst>
          </p:cNvPr>
          <p:cNvSpPr>
            <a:spLocks noGrp="1"/>
          </p:cNvSpPr>
          <p:nvPr>
            <p:ph idx="1"/>
          </p:nvPr>
        </p:nvSpPr>
        <p:spPr>
          <a:xfrm>
            <a:off x="6689365" y="3767544"/>
            <a:ext cx="4287592" cy="732114"/>
          </a:xfrm>
        </p:spPr>
        <p:txBody>
          <a:bodyPr vert="horz" lIns="91440" tIns="45720" rIns="91440" bIns="45720" rtlCol="0">
            <a:noAutofit/>
          </a:bodyPr>
          <a:lstStyle/>
          <a:p>
            <a:pPr marL="0" indent="0" algn="ctr">
              <a:buNone/>
            </a:pPr>
            <a:r>
              <a:rPr lang="en-US" sz="3600" dirty="0"/>
              <a:t>Car-fentanyl</a:t>
            </a:r>
          </a:p>
        </p:txBody>
      </p:sp>
      <p:pic>
        <p:nvPicPr>
          <p:cNvPr id="7" name="Content Placeholder 4" descr="Water outline">
            <a:extLst>
              <a:ext uri="{FF2B5EF4-FFF2-40B4-BE49-F238E27FC236}">
                <a16:creationId xmlns:a16="http://schemas.microsoft.com/office/drawing/2014/main" id="{3B122BCF-9A07-48CD-8EA5-E26DEEB9028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08011" y="648989"/>
            <a:ext cx="3227283" cy="3227283"/>
          </a:xfrm>
          <a:prstGeom prst="rect">
            <a:avLst/>
          </a:prstGeom>
        </p:spPr>
      </p:pic>
      <p:pic>
        <p:nvPicPr>
          <p:cNvPr id="8" name="Content Placeholder 4" descr="Water outline">
            <a:extLst>
              <a:ext uri="{FF2B5EF4-FFF2-40B4-BE49-F238E27FC236}">
                <a16:creationId xmlns:a16="http://schemas.microsoft.com/office/drawing/2014/main" id="{405CD9B6-38D3-406A-8090-0162A421FA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98991" y="2345601"/>
            <a:ext cx="1310247" cy="1310247"/>
          </a:xfrm>
          <a:prstGeom prst="rect">
            <a:avLst/>
          </a:prstGeom>
        </p:spPr>
      </p:pic>
      <p:pic>
        <p:nvPicPr>
          <p:cNvPr id="5" name="Content Placeholder 4" descr="Water outline">
            <a:extLst>
              <a:ext uri="{FF2B5EF4-FFF2-40B4-BE49-F238E27FC236}">
                <a16:creationId xmlns:a16="http://schemas.microsoft.com/office/drawing/2014/main" id="{FFE31332-A0F8-4CDC-A5B1-382AF3E65C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21019" y="2826295"/>
            <a:ext cx="650251" cy="650251"/>
          </a:xfrm>
          <a:prstGeom prst="rect">
            <a:avLst/>
          </a:prstGeom>
        </p:spPr>
      </p:pic>
      <p:cxnSp>
        <p:nvCxnSpPr>
          <p:cNvPr id="43" name="Straight Connector 42">
            <a:extLst>
              <a:ext uri="{FF2B5EF4-FFF2-40B4-BE49-F238E27FC236}">
                <a16:creationId xmlns:a16="http://schemas.microsoft.com/office/drawing/2014/main" id="{8F880EF2-DF79-4D9D-8F11-E91D48C797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Content Placeholder 13">
            <a:extLst>
              <a:ext uri="{FF2B5EF4-FFF2-40B4-BE49-F238E27FC236}">
                <a16:creationId xmlns:a16="http://schemas.microsoft.com/office/drawing/2014/main" id="{3F4DC60D-7432-4327-A9B4-0987494FAB5E}"/>
              </a:ext>
            </a:extLst>
          </p:cNvPr>
          <p:cNvSpPr txBox="1">
            <a:spLocks/>
          </p:cNvSpPr>
          <p:nvPr/>
        </p:nvSpPr>
        <p:spPr>
          <a:xfrm>
            <a:off x="3462082" y="3767544"/>
            <a:ext cx="5184063" cy="7321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Fentanyl</a:t>
            </a:r>
          </a:p>
        </p:txBody>
      </p:sp>
      <p:sp>
        <p:nvSpPr>
          <p:cNvPr id="10" name="Content Placeholder 13">
            <a:extLst>
              <a:ext uri="{FF2B5EF4-FFF2-40B4-BE49-F238E27FC236}">
                <a16:creationId xmlns:a16="http://schemas.microsoft.com/office/drawing/2014/main" id="{C90CA5F2-04FD-41D6-8EE0-65C84958EFAB}"/>
              </a:ext>
            </a:extLst>
          </p:cNvPr>
          <p:cNvSpPr txBox="1">
            <a:spLocks/>
          </p:cNvSpPr>
          <p:nvPr/>
        </p:nvSpPr>
        <p:spPr>
          <a:xfrm>
            <a:off x="425851" y="3767544"/>
            <a:ext cx="3608267" cy="7321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t>             </a:t>
            </a:r>
            <a:r>
              <a:rPr lang="en-US" sz="3600" dirty="0"/>
              <a:t>Heroin</a:t>
            </a:r>
          </a:p>
        </p:txBody>
      </p:sp>
    </p:spTree>
    <p:extLst>
      <p:ext uri="{BB962C8B-B14F-4D97-AF65-F5344CB8AC3E}">
        <p14:creationId xmlns:p14="http://schemas.microsoft.com/office/powerpoint/2010/main" val="487214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513F69C-3D6D-4E72-9289-5BC3584D6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5E7A34E-7F1F-4635-8B44-3E02F8C8C21D}"/>
              </a:ext>
            </a:extLst>
          </p:cNvPr>
          <p:cNvSpPr>
            <a:spLocks noGrp="1"/>
          </p:cNvSpPr>
          <p:nvPr>
            <p:ph type="title"/>
          </p:nvPr>
        </p:nvSpPr>
        <p:spPr>
          <a:xfrm>
            <a:off x="7527223" y="557189"/>
            <a:ext cx="3826577" cy="1671566"/>
          </a:xfrm>
        </p:spPr>
        <p:txBody>
          <a:bodyPr>
            <a:normAutofit/>
          </a:bodyPr>
          <a:lstStyle/>
          <a:p>
            <a:r>
              <a:rPr lang="en-US" sz="4000" dirty="0"/>
              <a:t>The Supply</a:t>
            </a:r>
          </a:p>
        </p:txBody>
      </p:sp>
      <p:pic>
        <p:nvPicPr>
          <p:cNvPr id="13" name="Picture 12" descr="Man working in laboratory">
            <a:extLst>
              <a:ext uri="{FF2B5EF4-FFF2-40B4-BE49-F238E27FC236}">
                <a16:creationId xmlns:a16="http://schemas.microsoft.com/office/drawing/2014/main" id="{99119334-20AA-4450-BDF1-2E8989A11222}"/>
              </a:ext>
            </a:extLst>
          </p:cNvPr>
          <p:cNvPicPr>
            <a:picLocks noChangeAspect="1"/>
          </p:cNvPicPr>
          <p:nvPr/>
        </p:nvPicPr>
        <p:blipFill rotWithShape="1">
          <a:blip r:embed="rId3">
            <a:extLst>
              <a:ext uri="{28A0092B-C50C-407E-A947-70E740481C1C}">
                <a14:useLocalDpi xmlns:a14="http://schemas.microsoft.com/office/drawing/2010/main" val="0"/>
              </a:ext>
            </a:extLst>
          </a:blip>
          <a:srcRect l="29293" r="10997" b="-2"/>
          <a:stretch/>
        </p:blipFill>
        <p:spPr>
          <a:xfrm>
            <a:off x="20" y="-1"/>
            <a:ext cx="3997732" cy="4469126"/>
          </a:xfrm>
          <a:prstGeom prst="rect">
            <a:avLst/>
          </a:prstGeom>
        </p:spPr>
      </p:pic>
      <p:pic>
        <p:nvPicPr>
          <p:cNvPr id="5" name="Picture 4" descr="Colorful envelopes">
            <a:extLst>
              <a:ext uri="{FF2B5EF4-FFF2-40B4-BE49-F238E27FC236}">
                <a16:creationId xmlns:a16="http://schemas.microsoft.com/office/drawing/2014/main" id="{4C0F611D-15AD-4878-A8AE-0953D129878D}"/>
              </a:ext>
            </a:extLst>
          </p:cNvPr>
          <p:cNvPicPr>
            <a:picLocks noChangeAspect="1"/>
          </p:cNvPicPr>
          <p:nvPr/>
        </p:nvPicPr>
        <p:blipFill rotWithShape="1">
          <a:blip r:embed="rId4">
            <a:extLst>
              <a:ext uri="{28A0092B-C50C-407E-A947-70E740481C1C}">
                <a14:useLocalDpi xmlns:a14="http://schemas.microsoft.com/office/drawing/2010/main" val="0"/>
              </a:ext>
            </a:extLst>
          </a:blip>
          <a:srcRect l="7136" r="2097" b="1"/>
          <a:stretch/>
        </p:blipFill>
        <p:spPr>
          <a:xfrm>
            <a:off x="4184069" y="-2"/>
            <a:ext cx="3027239" cy="2226220"/>
          </a:xfrm>
          <a:prstGeom prst="rect">
            <a:avLst/>
          </a:prstGeom>
        </p:spPr>
      </p:pic>
      <p:pic>
        <p:nvPicPr>
          <p:cNvPr id="7" name="Picture 6" descr="Cargo shipping containers in a pile and on a semi-truck at a harbor">
            <a:extLst>
              <a:ext uri="{FF2B5EF4-FFF2-40B4-BE49-F238E27FC236}">
                <a16:creationId xmlns:a16="http://schemas.microsoft.com/office/drawing/2014/main" id="{D10C1B2F-D522-43EF-815D-D180ACD95B26}"/>
              </a:ext>
            </a:extLst>
          </p:cNvPr>
          <p:cNvPicPr>
            <a:picLocks noChangeAspect="1"/>
          </p:cNvPicPr>
          <p:nvPr/>
        </p:nvPicPr>
        <p:blipFill rotWithShape="1">
          <a:blip r:embed="rId5">
            <a:extLst>
              <a:ext uri="{28A0092B-C50C-407E-A947-70E740481C1C}">
                <a14:useLocalDpi xmlns:a14="http://schemas.microsoft.com/office/drawing/2010/main" val="0"/>
              </a:ext>
            </a:extLst>
          </a:blip>
          <a:srcRect t="9667" r="-1" b="-1"/>
          <a:stretch/>
        </p:blipFill>
        <p:spPr>
          <a:xfrm>
            <a:off x="4184069" y="2406570"/>
            <a:ext cx="3027239" cy="2050948"/>
          </a:xfrm>
          <a:prstGeom prst="rect">
            <a:avLst/>
          </a:prstGeom>
        </p:spPr>
      </p:pic>
      <p:pic>
        <p:nvPicPr>
          <p:cNvPr id="11" name="Picture 10" descr="Laboratory glassware containing solution">
            <a:extLst>
              <a:ext uri="{FF2B5EF4-FFF2-40B4-BE49-F238E27FC236}">
                <a16:creationId xmlns:a16="http://schemas.microsoft.com/office/drawing/2014/main" id="{8DAB430D-4753-47B9-BDE5-C6AF15FC3D3A}"/>
              </a:ext>
            </a:extLst>
          </p:cNvPr>
          <p:cNvPicPr>
            <a:picLocks noChangeAspect="1"/>
          </p:cNvPicPr>
          <p:nvPr/>
        </p:nvPicPr>
        <p:blipFill rotWithShape="1">
          <a:blip r:embed="rId6">
            <a:extLst>
              <a:ext uri="{28A0092B-C50C-407E-A947-70E740481C1C}">
                <a14:useLocalDpi xmlns:a14="http://schemas.microsoft.com/office/drawing/2010/main" val="0"/>
              </a:ext>
            </a:extLst>
          </a:blip>
          <a:srcRect t="2029" r="-3" b="-3"/>
          <a:stretch/>
        </p:blipFill>
        <p:spPr>
          <a:xfrm>
            <a:off x="-3717" y="4638290"/>
            <a:ext cx="3020892" cy="2219710"/>
          </a:xfrm>
          <a:prstGeom prst="rect">
            <a:avLst/>
          </a:prstGeom>
        </p:spPr>
      </p:pic>
      <p:pic>
        <p:nvPicPr>
          <p:cNvPr id="9" name="Picture 8" descr="Work tools and supplies">
            <a:extLst>
              <a:ext uri="{FF2B5EF4-FFF2-40B4-BE49-F238E27FC236}">
                <a16:creationId xmlns:a16="http://schemas.microsoft.com/office/drawing/2014/main" id="{C3415111-F2C6-41A1-9A49-DB1E4D079560}"/>
              </a:ext>
            </a:extLst>
          </p:cNvPr>
          <p:cNvPicPr>
            <a:picLocks noChangeAspect="1"/>
          </p:cNvPicPr>
          <p:nvPr/>
        </p:nvPicPr>
        <p:blipFill rotWithShape="1">
          <a:blip r:embed="rId7">
            <a:extLst>
              <a:ext uri="{28A0092B-C50C-407E-A947-70E740481C1C}">
                <a14:useLocalDpi xmlns:a14="http://schemas.microsoft.com/office/drawing/2010/main" val="0"/>
              </a:ext>
            </a:extLst>
          </a:blip>
          <a:srcRect t="4755" r="3" b="12326"/>
          <a:stretch/>
        </p:blipFill>
        <p:spPr>
          <a:xfrm>
            <a:off x="3184628" y="4629236"/>
            <a:ext cx="4026679" cy="2228764"/>
          </a:xfrm>
          <a:prstGeom prst="rect">
            <a:avLst/>
          </a:prstGeom>
        </p:spPr>
      </p:pic>
      <p:sp>
        <p:nvSpPr>
          <p:cNvPr id="3" name="Content Placeholder 2">
            <a:extLst>
              <a:ext uri="{FF2B5EF4-FFF2-40B4-BE49-F238E27FC236}">
                <a16:creationId xmlns:a16="http://schemas.microsoft.com/office/drawing/2014/main" id="{953F2707-44F6-4E2F-AFF6-299FB41C4577}"/>
              </a:ext>
            </a:extLst>
          </p:cNvPr>
          <p:cNvSpPr>
            <a:spLocks noGrp="1"/>
          </p:cNvSpPr>
          <p:nvPr>
            <p:ph idx="1"/>
          </p:nvPr>
        </p:nvSpPr>
        <p:spPr>
          <a:xfrm>
            <a:off x="7527223" y="2400475"/>
            <a:ext cx="4450288" cy="4034192"/>
          </a:xfrm>
        </p:spPr>
        <p:txBody>
          <a:bodyPr>
            <a:normAutofit/>
          </a:bodyPr>
          <a:lstStyle/>
          <a:p>
            <a:pPr>
              <a:buFont typeface="Wingdings" panose="05000000000000000000" pitchFamily="2" charset="2"/>
              <a:buChar char="ü"/>
            </a:pPr>
            <a:r>
              <a:rPr lang="en-US" sz="2400" dirty="0"/>
              <a:t>Selling your own or someone else’s prescriptions</a:t>
            </a:r>
          </a:p>
          <a:p>
            <a:pPr>
              <a:buFont typeface="Wingdings" panose="05000000000000000000" pitchFamily="2" charset="2"/>
              <a:buChar char="ü"/>
            </a:pPr>
            <a:r>
              <a:rPr lang="en-US" sz="2400" dirty="0"/>
              <a:t>Stealing from licit suppliers</a:t>
            </a:r>
          </a:p>
          <a:p>
            <a:pPr>
              <a:buFont typeface="Wingdings" panose="05000000000000000000" pitchFamily="2" charset="2"/>
              <a:buChar char="ü"/>
            </a:pPr>
            <a:r>
              <a:rPr lang="en-US" sz="2400" dirty="0"/>
              <a:t>Illegally importing then sold locally</a:t>
            </a:r>
          </a:p>
          <a:p>
            <a:pPr>
              <a:buFont typeface="Wingdings" panose="05000000000000000000" pitchFamily="2" charset="2"/>
              <a:buChar char="ü"/>
            </a:pPr>
            <a:r>
              <a:rPr lang="en-US" sz="2400" dirty="0"/>
              <a:t>Consumer purchases directly from an illicit website</a:t>
            </a:r>
          </a:p>
          <a:p>
            <a:pPr>
              <a:buFont typeface="Wingdings" panose="05000000000000000000" pitchFamily="2" charset="2"/>
              <a:buChar char="ü"/>
            </a:pPr>
            <a:r>
              <a:rPr lang="en-US" sz="2400" dirty="0"/>
              <a:t>Locally made (and distributed) illegally</a:t>
            </a:r>
          </a:p>
        </p:txBody>
      </p:sp>
    </p:spTree>
    <p:extLst>
      <p:ext uri="{BB962C8B-B14F-4D97-AF65-F5344CB8AC3E}">
        <p14:creationId xmlns:p14="http://schemas.microsoft.com/office/powerpoint/2010/main" val="1044283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58877-3EB1-4AF4-8EE9-7D9077EDC44A}"/>
              </a:ext>
            </a:extLst>
          </p:cNvPr>
          <p:cNvSpPr>
            <a:spLocks noGrp="1"/>
          </p:cNvSpPr>
          <p:nvPr>
            <p:ph type="title"/>
          </p:nvPr>
        </p:nvSpPr>
        <p:spPr/>
        <p:txBody>
          <a:bodyPr/>
          <a:lstStyle/>
          <a:p>
            <a:r>
              <a:rPr lang="en-US" b="1" dirty="0">
                <a:solidFill>
                  <a:schemeClr val="accent5">
                    <a:lumMod val="50000"/>
                  </a:schemeClr>
                </a:solidFill>
                <a:latin typeface="Arial Black" panose="020B0A04020102020204" pitchFamily="34" charset="0"/>
              </a:rPr>
              <a:t>Topics</a:t>
            </a:r>
            <a:endParaRPr lang="en-US" dirty="0">
              <a:solidFill>
                <a:schemeClr val="accent5">
                  <a:lumMod val="50000"/>
                </a:schemeClr>
              </a:solidFill>
              <a:latin typeface="Arial Black" panose="020B0A04020102020204" pitchFamily="34" charset="0"/>
            </a:endParaRPr>
          </a:p>
        </p:txBody>
      </p:sp>
      <p:sp>
        <p:nvSpPr>
          <p:cNvPr id="3" name="Content Placeholder 2">
            <a:extLst>
              <a:ext uri="{FF2B5EF4-FFF2-40B4-BE49-F238E27FC236}">
                <a16:creationId xmlns:a16="http://schemas.microsoft.com/office/drawing/2014/main" id="{9E175323-500B-4E71-87D0-336E18A7BD54}"/>
              </a:ext>
            </a:extLst>
          </p:cNvPr>
          <p:cNvSpPr>
            <a:spLocks noGrp="1"/>
          </p:cNvSpPr>
          <p:nvPr>
            <p:ph idx="1"/>
          </p:nvPr>
        </p:nvSpPr>
        <p:spPr/>
        <p:txBody>
          <a:bodyPr>
            <a:normAutofit/>
          </a:bodyPr>
          <a:lstStyle/>
          <a:p>
            <a:pPr>
              <a:lnSpc>
                <a:spcPct val="100000"/>
              </a:lnSpc>
            </a:pPr>
            <a:r>
              <a:rPr lang="en-US" sz="3200" b="1" dirty="0"/>
              <a:t>What have we been struggling with during COVID?</a:t>
            </a:r>
          </a:p>
          <a:p>
            <a:pPr marL="0" indent="0">
              <a:lnSpc>
                <a:spcPct val="100000"/>
              </a:lnSpc>
              <a:buNone/>
            </a:pPr>
            <a:endParaRPr lang="en-US" sz="3200" b="1" dirty="0"/>
          </a:p>
          <a:p>
            <a:r>
              <a:rPr lang="en-US" sz="3200" b="1" dirty="0"/>
              <a:t>How do we cope?</a:t>
            </a:r>
          </a:p>
          <a:p>
            <a:endParaRPr lang="en-US" sz="3200" b="1" dirty="0"/>
          </a:p>
          <a:p>
            <a:r>
              <a:rPr lang="en-US" sz="3200" b="1" dirty="0"/>
              <a:t>Substance Use vs. Substance Use Problem</a:t>
            </a:r>
          </a:p>
          <a:p>
            <a:endParaRPr lang="en-US" sz="3200" b="1" dirty="0"/>
          </a:p>
          <a:p>
            <a:r>
              <a:rPr lang="en-US" sz="3200" b="1" dirty="0"/>
              <a:t>Opioids and the Crisis</a:t>
            </a:r>
          </a:p>
        </p:txBody>
      </p:sp>
    </p:spTree>
    <p:extLst>
      <p:ext uri="{BB962C8B-B14F-4D97-AF65-F5344CB8AC3E}">
        <p14:creationId xmlns:p14="http://schemas.microsoft.com/office/powerpoint/2010/main" val="4118833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13482-EAD7-4839-9419-8DE3612D9DA1}"/>
              </a:ext>
            </a:extLst>
          </p:cNvPr>
          <p:cNvSpPr>
            <a:spLocks noGrp="1"/>
          </p:cNvSpPr>
          <p:nvPr>
            <p:ph type="title"/>
          </p:nvPr>
        </p:nvSpPr>
        <p:spPr/>
        <p:txBody>
          <a:bodyPr/>
          <a:lstStyle/>
          <a:p>
            <a:r>
              <a:rPr lang="en-US" dirty="0">
                <a:solidFill>
                  <a:schemeClr val="accent5">
                    <a:lumMod val="50000"/>
                  </a:schemeClr>
                </a:solidFill>
                <a:latin typeface="Arial Black" panose="020B0A04020102020204" pitchFamily="34" charset="0"/>
              </a:rPr>
              <a:t>Reducing Supply - Prescriptions</a:t>
            </a:r>
          </a:p>
        </p:txBody>
      </p:sp>
      <p:sp>
        <p:nvSpPr>
          <p:cNvPr id="3" name="Content Placeholder 2">
            <a:extLst>
              <a:ext uri="{FF2B5EF4-FFF2-40B4-BE49-F238E27FC236}">
                <a16:creationId xmlns:a16="http://schemas.microsoft.com/office/drawing/2014/main" id="{BF554200-C7E4-41EA-88F7-FB7F3E3E16B6}"/>
              </a:ext>
            </a:extLst>
          </p:cNvPr>
          <p:cNvSpPr>
            <a:spLocks noGrp="1"/>
          </p:cNvSpPr>
          <p:nvPr>
            <p:ph idx="1"/>
          </p:nvPr>
        </p:nvSpPr>
        <p:spPr>
          <a:xfrm>
            <a:off x="838200" y="1474237"/>
            <a:ext cx="10515600" cy="4702726"/>
          </a:xfrm>
        </p:spPr>
        <p:txBody>
          <a:bodyPr>
            <a:normAutofit fontScale="92500" lnSpcReduction="20000"/>
          </a:bodyPr>
          <a:lstStyle/>
          <a:p>
            <a:pPr marL="171450" indent="-171450">
              <a:buFont typeface="Arial" panose="020B0604020202020204" pitchFamily="34" charset="0"/>
              <a:buChar char="•"/>
            </a:pPr>
            <a:r>
              <a:rPr lang="en-US" dirty="0">
                <a:effectLst/>
              </a:rPr>
              <a:t>Fewer people are being prescribed opioids</a:t>
            </a:r>
          </a:p>
          <a:p>
            <a:pPr marL="171450" indent="-171450">
              <a:buFont typeface="Arial" panose="020B0604020202020204" pitchFamily="34" charset="0"/>
              <a:buChar char="•"/>
            </a:pPr>
            <a:r>
              <a:rPr lang="en-US" dirty="0">
                <a:effectLst/>
              </a:rPr>
              <a:t>More people are stopping long term opioid therapy</a:t>
            </a:r>
          </a:p>
          <a:p>
            <a:pPr marL="171450" indent="-171450">
              <a:buFont typeface="Arial" panose="020B0604020202020204" pitchFamily="34" charset="0"/>
              <a:buChar char="•"/>
            </a:pPr>
            <a:r>
              <a:rPr lang="en-US" dirty="0">
                <a:effectLst/>
              </a:rPr>
              <a:t>Dosage and duration of therapy among people starting opioids remained relatively stable</a:t>
            </a:r>
          </a:p>
          <a:p>
            <a:pPr marL="171450" indent="-171450">
              <a:buFont typeface="Arial" panose="020B0604020202020204" pitchFamily="34" charset="0"/>
              <a:buChar char="•"/>
            </a:pPr>
            <a:r>
              <a:rPr lang="en-US" dirty="0">
                <a:effectLst/>
              </a:rPr>
              <a:t>Giving patients clear information about opioid risk</a:t>
            </a:r>
          </a:p>
          <a:p>
            <a:pPr marL="0" indent="0">
              <a:buNone/>
            </a:pPr>
            <a:endParaRPr lang="en-US" dirty="0"/>
          </a:p>
          <a:p>
            <a:r>
              <a:rPr lang="en-US" sz="2200" dirty="0">
                <a:hlinkClick r:id="rId3"/>
              </a:rPr>
              <a:t>https://www.canada.ca/en/health-canada/services/publications/healthy-living/canada-opioid-crisis-fact-sheet.html</a:t>
            </a:r>
            <a:r>
              <a:rPr lang="en-US" sz="2200" dirty="0"/>
              <a:t> </a:t>
            </a:r>
          </a:p>
          <a:p>
            <a:r>
              <a:rPr lang="en-US" sz="2200" dirty="0">
                <a:hlinkClick r:id="rId4"/>
              </a:rPr>
              <a:t>https://www.royalcollege.ca/rcsite/health-policy/policy-positions/opioids-e</a:t>
            </a:r>
            <a:r>
              <a:rPr lang="en-US" sz="2200" dirty="0"/>
              <a:t> </a:t>
            </a:r>
          </a:p>
          <a:p>
            <a:r>
              <a:rPr lang="en-US" sz="2200" dirty="0">
                <a:hlinkClick r:id="rId5"/>
              </a:rPr>
              <a:t>https://www.pharmacists.ca/advocacy/issues/opioid-crisis/</a:t>
            </a:r>
            <a:r>
              <a:rPr lang="en-US" sz="2200" dirty="0"/>
              <a:t> </a:t>
            </a:r>
          </a:p>
          <a:p>
            <a:r>
              <a:rPr lang="en-US" sz="2200" dirty="0">
                <a:hlinkClick r:id="rId6"/>
              </a:rPr>
              <a:t>https://www.canada.ca/en/health-canada/services/drugs-health-products/drug-products/applications-submissions/policies/warning-sticker-opioid-patient-information-handout.html</a:t>
            </a:r>
            <a:r>
              <a:rPr lang="en-US" sz="2200" dirty="0"/>
              <a:t> </a:t>
            </a:r>
          </a:p>
        </p:txBody>
      </p:sp>
    </p:spTree>
    <p:extLst>
      <p:ext uri="{BB962C8B-B14F-4D97-AF65-F5344CB8AC3E}">
        <p14:creationId xmlns:p14="http://schemas.microsoft.com/office/powerpoint/2010/main" val="36240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0E39A-F9CD-454D-97D9-B4AA7FC5AF6D}"/>
              </a:ext>
            </a:extLst>
          </p:cNvPr>
          <p:cNvSpPr>
            <a:spLocks noGrp="1"/>
          </p:cNvSpPr>
          <p:nvPr>
            <p:ph type="title"/>
          </p:nvPr>
        </p:nvSpPr>
        <p:spPr/>
        <p:txBody>
          <a:bodyPr>
            <a:normAutofit/>
          </a:bodyPr>
          <a:lstStyle/>
          <a:p>
            <a:r>
              <a:rPr lang="en-US" sz="4000" dirty="0">
                <a:solidFill>
                  <a:schemeClr val="accent5">
                    <a:lumMod val="50000"/>
                  </a:schemeClr>
                </a:solidFill>
                <a:latin typeface="Arial Black" panose="020B0A04020102020204" pitchFamily="34" charset="0"/>
              </a:rPr>
              <a:t>Reducing Supply – Imports &amp; Local</a:t>
            </a:r>
          </a:p>
        </p:txBody>
      </p:sp>
      <p:sp>
        <p:nvSpPr>
          <p:cNvPr id="3" name="Content Placeholder 2">
            <a:extLst>
              <a:ext uri="{FF2B5EF4-FFF2-40B4-BE49-F238E27FC236}">
                <a16:creationId xmlns:a16="http://schemas.microsoft.com/office/drawing/2014/main" id="{4C5812AB-EF41-4499-9B79-5CA7102ED27D}"/>
              </a:ext>
            </a:extLst>
          </p:cNvPr>
          <p:cNvSpPr>
            <a:spLocks noGrp="1"/>
          </p:cNvSpPr>
          <p:nvPr>
            <p:ph idx="1"/>
          </p:nvPr>
        </p:nvSpPr>
        <p:spPr>
          <a:xfrm>
            <a:off x="838200" y="1436914"/>
            <a:ext cx="10515600" cy="4740049"/>
          </a:xfrm>
        </p:spPr>
        <p:txBody>
          <a:bodyPr>
            <a:normAutofit/>
          </a:bodyPr>
          <a:lstStyle/>
          <a:p>
            <a:pPr marL="0" indent="0">
              <a:buNone/>
            </a:pPr>
            <a:r>
              <a:rPr lang="en-US" dirty="0"/>
              <a:t>Canada Border Services Agency, Canada Post &amp; RCMP</a:t>
            </a:r>
          </a:p>
          <a:p>
            <a:pPr lvl="1"/>
            <a:r>
              <a:rPr lang="en-US" sz="2800" dirty="0"/>
              <a:t>Monitoring land, air, water crossings</a:t>
            </a:r>
          </a:p>
          <a:p>
            <a:pPr lvl="1"/>
            <a:r>
              <a:rPr lang="en-US" sz="2800" dirty="0"/>
              <a:t>Enhancing detection tools and methods</a:t>
            </a:r>
          </a:p>
          <a:p>
            <a:pPr lvl="1"/>
            <a:r>
              <a:rPr lang="en-US" sz="2800" dirty="0"/>
              <a:t>Task Forces</a:t>
            </a:r>
          </a:p>
          <a:p>
            <a:pPr lvl="1"/>
            <a:r>
              <a:rPr lang="en-US" sz="2800" dirty="0"/>
              <a:t>Collaborations with other domestic and international partners</a:t>
            </a:r>
          </a:p>
          <a:p>
            <a:pPr lvl="1"/>
            <a:r>
              <a:rPr lang="en-US" sz="2800" dirty="0"/>
              <a:t>CBSA can inspect international mail weighing &lt;30 grams.  A 30 gram package could contain 15, 000 fatal doses.</a:t>
            </a:r>
          </a:p>
          <a:p>
            <a:pPr marL="0" indent="0">
              <a:buNone/>
            </a:pPr>
            <a:endParaRPr lang="en-US" dirty="0">
              <a:hlinkClick r:id="rId3"/>
            </a:endParaRPr>
          </a:p>
          <a:p>
            <a:r>
              <a:rPr lang="en-US" sz="1800" dirty="0">
                <a:hlinkClick r:id="rId3"/>
              </a:rPr>
              <a:t>https://www.cbsa-asfc.gc.ca/agency-agence/reports-rapports/rpp/2019-2020/report-rapport-eng.pdf</a:t>
            </a:r>
            <a:r>
              <a:rPr lang="en-US" sz="1800" dirty="0"/>
              <a:t> </a:t>
            </a:r>
          </a:p>
          <a:p>
            <a:r>
              <a:rPr lang="en-US" sz="1800" dirty="0">
                <a:hlinkClick r:id="rId4"/>
              </a:rPr>
              <a:t>https://www.rcmp-grc.gc.ca/en/gazette/fighting-fentanyl</a:t>
            </a:r>
            <a:r>
              <a:rPr lang="en-US" sz="1800" dirty="0"/>
              <a:t> </a:t>
            </a:r>
          </a:p>
          <a:p>
            <a:r>
              <a:rPr lang="en-US" sz="1800" dirty="0">
                <a:hlinkClick r:id="rId5"/>
              </a:rPr>
              <a:t>https://www.publicsafety.gc.ca/cnt/trnsprnc/brfng-mtrls/prlmntry-bndrs/20200621/045/index-en.aspx</a:t>
            </a:r>
            <a:r>
              <a:rPr lang="en-US" sz="1800" dirty="0"/>
              <a:t> </a:t>
            </a:r>
          </a:p>
        </p:txBody>
      </p:sp>
    </p:spTree>
    <p:extLst>
      <p:ext uri="{BB962C8B-B14F-4D97-AF65-F5344CB8AC3E}">
        <p14:creationId xmlns:p14="http://schemas.microsoft.com/office/powerpoint/2010/main" val="21055252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0F196-9E27-4EE7-BA6E-131B0716BBEB}"/>
              </a:ext>
            </a:extLst>
          </p:cNvPr>
          <p:cNvSpPr>
            <a:spLocks noGrp="1"/>
          </p:cNvSpPr>
          <p:nvPr>
            <p:ph type="title"/>
          </p:nvPr>
        </p:nvSpPr>
        <p:spPr/>
        <p:txBody>
          <a:bodyPr/>
          <a:lstStyle/>
          <a:p>
            <a:r>
              <a:rPr lang="en-US" dirty="0">
                <a:latin typeface="Arial Black" panose="020B0A04020102020204" pitchFamily="34" charset="0"/>
              </a:rPr>
              <a:t>Health System Response</a:t>
            </a:r>
            <a:r>
              <a:rPr lang="en-US" dirty="0"/>
              <a:t>	</a:t>
            </a:r>
          </a:p>
        </p:txBody>
      </p:sp>
      <p:sp>
        <p:nvSpPr>
          <p:cNvPr id="3" name="Content Placeholder 2">
            <a:extLst>
              <a:ext uri="{FF2B5EF4-FFF2-40B4-BE49-F238E27FC236}">
                <a16:creationId xmlns:a16="http://schemas.microsoft.com/office/drawing/2014/main" id="{2E17AAEC-4674-4DCB-907D-D3589C30ADF9}"/>
              </a:ext>
            </a:extLst>
          </p:cNvPr>
          <p:cNvSpPr>
            <a:spLocks noGrp="1"/>
          </p:cNvSpPr>
          <p:nvPr>
            <p:ph idx="1"/>
          </p:nvPr>
        </p:nvSpPr>
        <p:spPr>
          <a:xfrm>
            <a:off x="838200" y="1511559"/>
            <a:ext cx="10515600" cy="4665404"/>
          </a:xfrm>
        </p:spPr>
        <p:txBody>
          <a:bodyPr>
            <a:normAutofit fontScale="92500"/>
          </a:bodyPr>
          <a:lstStyle/>
          <a:p>
            <a:pPr marL="0" indent="0">
              <a:buNone/>
            </a:pPr>
            <a:r>
              <a:rPr lang="en-US" dirty="0"/>
              <a:t>Health Authorities, BC Coroners, Health Canada</a:t>
            </a:r>
          </a:p>
          <a:p>
            <a:endParaRPr lang="en-US" dirty="0"/>
          </a:p>
          <a:p>
            <a:pPr>
              <a:buFont typeface="Arial" panose="020B0604020202020204" pitchFamily="34" charset="0"/>
              <a:buChar char="•"/>
            </a:pPr>
            <a:r>
              <a:rPr lang="en-US" dirty="0"/>
              <a:t>Making naloxone kits available</a:t>
            </a:r>
          </a:p>
          <a:p>
            <a:pPr>
              <a:buFont typeface="Arial" panose="020B0604020202020204" pitchFamily="34" charset="0"/>
              <a:buChar char="•"/>
            </a:pPr>
            <a:r>
              <a:rPr lang="en-US" dirty="0"/>
              <a:t>Protecting people who call for help when an overdose occurs from minor drug possession charges through the </a:t>
            </a:r>
            <a:r>
              <a:rPr lang="en-US" i="1" dirty="0"/>
              <a:t>Good Samaritan Drug Overdose Act</a:t>
            </a:r>
            <a:endParaRPr lang="en-US" dirty="0"/>
          </a:p>
          <a:p>
            <a:pPr>
              <a:buFont typeface="Arial" panose="020B0604020202020204" pitchFamily="34" charset="0"/>
              <a:buChar char="•"/>
            </a:pPr>
            <a:r>
              <a:rPr lang="en-US" dirty="0"/>
              <a:t>Increasing access to treatment</a:t>
            </a:r>
          </a:p>
          <a:p>
            <a:pPr>
              <a:buFont typeface="Arial" panose="020B0604020202020204" pitchFamily="34" charset="0"/>
              <a:buChar char="•"/>
            </a:pPr>
            <a:r>
              <a:rPr lang="en-US" dirty="0"/>
              <a:t>Distributing wallet cards across Canada </a:t>
            </a:r>
          </a:p>
          <a:p>
            <a:pPr>
              <a:buFont typeface="Arial" panose="020B0604020202020204" pitchFamily="34" charset="0"/>
              <a:buChar char="•"/>
            </a:pPr>
            <a:r>
              <a:rPr lang="en-US" dirty="0"/>
              <a:t>Raising awareness about stigma </a:t>
            </a:r>
          </a:p>
          <a:p>
            <a:pPr>
              <a:buFont typeface="Arial" panose="020B0604020202020204" pitchFamily="34" charset="0"/>
              <a:buChar char="•"/>
            </a:pPr>
            <a:r>
              <a:rPr lang="en-US" dirty="0"/>
              <a:t>Approving supervised consumption sites and allowing provinces and territories to quickly set up overdose prevention sites</a:t>
            </a:r>
          </a:p>
          <a:p>
            <a:endParaRPr lang="en-US" dirty="0"/>
          </a:p>
        </p:txBody>
      </p:sp>
    </p:spTree>
    <p:extLst>
      <p:ext uri="{BB962C8B-B14F-4D97-AF65-F5344CB8AC3E}">
        <p14:creationId xmlns:p14="http://schemas.microsoft.com/office/powerpoint/2010/main" val="3592794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13DF1-E9F7-4BF0-8EBA-5BD4607D9B20}"/>
              </a:ext>
            </a:extLst>
          </p:cNvPr>
          <p:cNvSpPr>
            <a:spLocks noGrp="1"/>
          </p:cNvSpPr>
          <p:nvPr>
            <p:ph type="title"/>
          </p:nvPr>
        </p:nvSpPr>
        <p:spPr/>
        <p:txBody>
          <a:bodyPr/>
          <a:lstStyle/>
          <a:p>
            <a:r>
              <a:rPr lang="en-US" dirty="0"/>
              <a:t>What you can do</a:t>
            </a:r>
          </a:p>
        </p:txBody>
      </p:sp>
      <p:sp>
        <p:nvSpPr>
          <p:cNvPr id="3" name="Content Placeholder 2">
            <a:extLst>
              <a:ext uri="{FF2B5EF4-FFF2-40B4-BE49-F238E27FC236}">
                <a16:creationId xmlns:a16="http://schemas.microsoft.com/office/drawing/2014/main" id="{11B715EA-A31C-4791-A005-BEE78E389957}"/>
              </a:ext>
            </a:extLst>
          </p:cNvPr>
          <p:cNvSpPr>
            <a:spLocks noGrp="1"/>
          </p:cNvSpPr>
          <p:nvPr>
            <p:ph idx="1"/>
          </p:nvPr>
        </p:nvSpPr>
        <p:spPr/>
        <p:txBody>
          <a:bodyPr/>
          <a:lstStyle/>
          <a:p>
            <a:r>
              <a:rPr lang="en-US" dirty="0"/>
              <a:t>Get a naloxone kit – get to know your organization’s policies on naloxone</a:t>
            </a:r>
          </a:p>
          <a:p>
            <a:r>
              <a:rPr lang="en-US" dirty="0"/>
              <a:t>Raise awareness of the opioid crisis</a:t>
            </a:r>
          </a:p>
          <a:p>
            <a:r>
              <a:rPr lang="en-US" dirty="0"/>
              <a:t>Combat stigma</a:t>
            </a:r>
          </a:p>
          <a:p>
            <a:r>
              <a:rPr lang="en-US" dirty="0"/>
              <a:t>Do not make assumptions</a:t>
            </a:r>
          </a:p>
          <a:p>
            <a:r>
              <a:rPr lang="en-US" dirty="0"/>
              <a:t>Have open, curious conversations about substance use with kids, youth, seniors and other adults</a:t>
            </a:r>
          </a:p>
          <a:p>
            <a:r>
              <a:rPr lang="en-US" dirty="0"/>
              <a:t>Take Mental Health First Aid to help you learn how to manage crisis situations and mental health emergencies</a:t>
            </a:r>
          </a:p>
          <a:p>
            <a:endParaRPr lang="en-US" dirty="0"/>
          </a:p>
          <a:p>
            <a:endParaRPr lang="en-US" dirty="0"/>
          </a:p>
        </p:txBody>
      </p:sp>
    </p:spTree>
    <p:extLst>
      <p:ext uri="{BB962C8B-B14F-4D97-AF65-F5344CB8AC3E}">
        <p14:creationId xmlns:p14="http://schemas.microsoft.com/office/powerpoint/2010/main" val="26376593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A3C89F8-0D2F-47FF-B903-151248265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0B32D9C4-810B-413F-AC04-D2EE07BF2FA2}"/>
              </a:ext>
            </a:extLst>
          </p:cNvPr>
          <p:cNvSpPr>
            <a:spLocks noGrp="1"/>
          </p:cNvSpPr>
          <p:nvPr>
            <p:ph type="ctrTitle"/>
          </p:nvPr>
        </p:nvSpPr>
        <p:spPr>
          <a:xfrm>
            <a:off x="3880430" y="583345"/>
            <a:ext cx="7160357" cy="4164820"/>
          </a:xfrm>
        </p:spPr>
        <p:txBody>
          <a:bodyPr anchor="t">
            <a:normAutofit/>
          </a:bodyPr>
          <a:lstStyle/>
          <a:p>
            <a:pPr algn="r"/>
            <a:r>
              <a:rPr lang="en-US" sz="8000" dirty="0">
                <a:solidFill>
                  <a:srgbClr val="FFFFFF"/>
                </a:solidFill>
              </a:rPr>
              <a:t>How to start conversations</a:t>
            </a:r>
          </a:p>
        </p:txBody>
      </p:sp>
      <p:sp>
        <p:nvSpPr>
          <p:cNvPr id="11"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4359" y="58334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13"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3139" y="8126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15"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8819" y="1037066"/>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cxnSp>
        <p:nvCxnSpPr>
          <p:cNvPr id="17" name="Straight Connector 16">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6114" y="3503032"/>
            <a:ext cx="0" cy="334609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19"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36425" y="5636680"/>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endParaRPr lang="en-US">
              <a:solidFill>
                <a:srgbClr val="FFFFFF"/>
              </a:solidFill>
            </a:endParaRPr>
          </a:p>
        </p:txBody>
      </p:sp>
      <p:sp>
        <p:nvSpPr>
          <p:cNvPr id="21"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45175" y="609675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endParaRPr lang="en-US">
              <a:solidFill>
                <a:srgbClr val="FFFFFF"/>
              </a:solidFill>
            </a:endParaRPr>
          </a:p>
        </p:txBody>
      </p:sp>
      <p:sp>
        <p:nvSpPr>
          <p:cNvPr id="23"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54288" y="6238029"/>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endParaRPr lang="en-US">
              <a:solidFill>
                <a:srgbClr val="FFFFFF"/>
              </a:solidFill>
            </a:endParaRPr>
          </a:p>
        </p:txBody>
      </p:sp>
    </p:spTree>
    <p:extLst>
      <p:ext uri="{BB962C8B-B14F-4D97-AF65-F5344CB8AC3E}">
        <p14:creationId xmlns:p14="http://schemas.microsoft.com/office/powerpoint/2010/main" val="1937221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7A34E-7F1F-4635-8B44-3E02F8C8C21D}"/>
              </a:ext>
            </a:extLst>
          </p:cNvPr>
          <p:cNvSpPr>
            <a:spLocks noGrp="1"/>
          </p:cNvSpPr>
          <p:nvPr>
            <p:ph type="title"/>
          </p:nvPr>
        </p:nvSpPr>
        <p:spPr/>
        <p:txBody>
          <a:bodyPr/>
          <a:lstStyle/>
          <a:p>
            <a:r>
              <a:rPr lang="en-US" dirty="0"/>
              <a:t>Give information</a:t>
            </a:r>
          </a:p>
        </p:txBody>
      </p:sp>
      <p:sp>
        <p:nvSpPr>
          <p:cNvPr id="3" name="Content Placeholder 2">
            <a:extLst>
              <a:ext uri="{FF2B5EF4-FFF2-40B4-BE49-F238E27FC236}">
                <a16:creationId xmlns:a16="http://schemas.microsoft.com/office/drawing/2014/main" id="{953F2707-44F6-4E2F-AFF6-299FB41C4577}"/>
              </a:ext>
            </a:extLst>
          </p:cNvPr>
          <p:cNvSpPr>
            <a:spLocks noGrp="1"/>
          </p:cNvSpPr>
          <p:nvPr>
            <p:ph idx="1"/>
          </p:nvPr>
        </p:nvSpPr>
        <p:spPr/>
        <p:txBody>
          <a:bodyPr>
            <a:normAutofit lnSpcReduction="10000"/>
          </a:bodyPr>
          <a:lstStyle/>
          <a:p>
            <a:r>
              <a:rPr lang="en-US" dirty="0"/>
              <a:t>Any street drug can be laced with fentanyl/car-fentanyl</a:t>
            </a:r>
          </a:p>
          <a:p>
            <a:pPr lvl="1"/>
            <a:r>
              <a:rPr lang="en-US" dirty="0"/>
              <a:t>Including stimulants and pot</a:t>
            </a:r>
          </a:p>
          <a:p>
            <a:r>
              <a:rPr lang="en-US" dirty="0"/>
              <a:t>Your drug will taste, look and smell the same</a:t>
            </a:r>
          </a:p>
          <a:p>
            <a:r>
              <a:rPr lang="en-US" dirty="0"/>
              <a:t>Don’t assume your dealer will know (or tell you) there’s fentanyl in the drug</a:t>
            </a:r>
          </a:p>
          <a:p>
            <a:r>
              <a:rPr lang="en-US" dirty="0"/>
              <a:t>If the person is not interested in stopping the use, encourage them to follow the Safe Use Guidelines:</a:t>
            </a:r>
          </a:p>
          <a:p>
            <a:pPr lvl="1"/>
            <a:r>
              <a:rPr lang="en-US" dirty="0"/>
              <a:t>Use small amounts at a time</a:t>
            </a:r>
          </a:p>
          <a:p>
            <a:pPr lvl="1"/>
            <a:r>
              <a:rPr lang="en-US" dirty="0"/>
              <a:t>Don’t mix with other drugs or alcohol</a:t>
            </a:r>
          </a:p>
          <a:p>
            <a:pPr lvl="1"/>
            <a:r>
              <a:rPr lang="en-US" dirty="0"/>
              <a:t>Try to use with people you know</a:t>
            </a:r>
          </a:p>
          <a:p>
            <a:pPr lvl="1"/>
            <a:r>
              <a:rPr lang="en-US" dirty="0"/>
              <a:t>Have a naloxone kit handy</a:t>
            </a:r>
          </a:p>
          <a:p>
            <a:endParaRPr lang="en-US" dirty="0"/>
          </a:p>
        </p:txBody>
      </p:sp>
    </p:spTree>
    <p:extLst>
      <p:ext uri="{BB962C8B-B14F-4D97-AF65-F5344CB8AC3E}">
        <p14:creationId xmlns:p14="http://schemas.microsoft.com/office/powerpoint/2010/main" val="2845980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3C47A-08ED-4844-BEC0-3C51FEB57888}"/>
              </a:ext>
            </a:extLst>
          </p:cNvPr>
          <p:cNvSpPr>
            <a:spLocks noGrp="1"/>
          </p:cNvSpPr>
          <p:nvPr>
            <p:ph type="title"/>
          </p:nvPr>
        </p:nvSpPr>
        <p:spPr/>
        <p:txBody>
          <a:bodyPr/>
          <a:lstStyle/>
          <a:p>
            <a:r>
              <a:rPr lang="en-US" dirty="0"/>
              <a:t>Remember your goal: keep the other person safe	</a:t>
            </a:r>
          </a:p>
        </p:txBody>
      </p:sp>
      <p:sp>
        <p:nvSpPr>
          <p:cNvPr id="3" name="Content Placeholder 2">
            <a:extLst>
              <a:ext uri="{FF2B5EF4-FFF2-40B4-BE49-F238E27FC236}">
                <a16:creationId xmlns:a16="http://schemas.microsoft.com/office/drawing/2014/main" id="{4299FB9C-5325-4FEC-89D0-B1BFF274D282}"/>
              </a:ext>
            </a:extLst>
          </p:cNvPr>
          <p:cNvSpPr>
            <a:spLocks noGrp="1"/>
          </p:cNvSpPr>
          <p:nvPr>
            <p:ph idx="1"/>
          </p:nvPr>
        </p:nvSpPr>
        <p:spPr>
          <a:xfrm>
            <a:off x="838200" y="1511559"/>
            <a:ext cx="10515600" cy="4665404"/>
          </a:xfrm>
        </p:spPr>
        <p:txBody>
          <a:bodyPr>
            <a:normAutofit/>
          </a:bodyPr>
          <a:lstStyle/>
          <a:p>
            <a:pPr marL="0" indent="0">
              <a:buNone/>
            </a:pPr>
            <a:endParaRPr lang="en-US" dirty="0"/>
          </a:p>
          <a:p>
            <a:r>
              <a:rPr lang="en-US" dirty="0"/>
              <a:t>Judgement-free zone.  This is not about you. </a:t>
            </a:r>
          </a:p>
          <a:p>
            <a:r>
              <a:rPr lang="en-US" dirty="0"/>
              <a:t>It is not easy to change substance use habits.  Willpower is not enough.</a:t>
            </a:r>
          </a:p>
          <a:p>
            <a:r>
              <a:rPr lang="en-US" dirty="0"/>
              <a:t>Not everyone wants to stop using substances.</a:t>
            </a:r>
          </a:p>
          <a:p>
            <a:r>
              <a:rPr lang="en-US" dirty="0"/>
              <a:t>Encourage fentanyl testing sites.  There are peer-to-peer sites as well.</a:t>
            </a:r>
          </a:p>
          <a:p>
            <a:r>
              <a:rPr lang="en-US" dirty="0"/>
              <a:t>Encourage harm reduction techniques </a:t>
            </a:r>
            <a:r>
              <a:rPr lang="en-US" sz="2000" dirty="0">
                <a:hlinkClick r:id="rId3"/>
              </a:rPr>
              <a:t>https://www.ccsa.ca/opioid-resources</a:t>
            </a:r>
            <a:r>
              <a:rPr lang="en-US" sz="2000" dirty="0"/>
              <a:t> </a:t>
            </a:r>
          </a:p>
          <a:p>
            <a:r>
              <a:rPr lang="en-US" dirty="0"/>
              <a:t>Risk of overdose even at your first use.</a:t>
            </a:r>
          </a:p>
        </p:txBody>
      </p:sp>
    </p:spTree>
    <p:extLst>
      <p:ext uri="{BB962C8B-B14F-4D97-AF65-F5344CB8AC3E}">
        <p14:creationId xmlns:p14="http://schemas.microsoft.com/office/powerpoint/2010/main" val="16189720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D3583-4653-42D2-B64F-981B36D78F18}"/>
              </a:ext>
            </a:extLst>
          </p:cNvPr>
          <p:cNvSpPr>
            <a:spLocks noGrp="1"/>
          </p:cNvSpPr>
          <p:nvPr>
            <p:ph type="title"/>
          </p:nvPr>
        </p:nvSpPr>
        <p:spPr/>
        <p:txBody>
          <a:bodyPr/>
          <a:lstStyle/>
          <a:p>
            <a:r>
              <a:rPr lang="en-US" dirty="0"/>
              <a:t>Do you have any questions?	</a:t>
            </a:r>
          </a:p>
        </p:txBody>
      </p:sp>
    </p:spTree>
    <p:extLst>
      <p:ext uri="{BB962C8B-B14F-4D97-AF65-F5344CB8AC3E}">
        <p14:creationId xmlns:p14="http://schemas.microsoft.com/office/powerpoint/2010/main" val="39641371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A3C89F8-0D2F-47FF-B903-151248265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0B32D9C4-810B-413F-AC04-D2EE07BF2FA2}"/>
              </a:ext>
            </a:extLst>
          </p:cNvPr>
          <p:cNvSpPr>
            <a:spLocks noGrp="1"/>
          </p:cNvSpPr>
          <p:nvPr>
            <p:ph type="ctrTitle"/>
          </p:nvPr>
        </p:nvSpPr>
        <p:spPr>
          <a:xfrm>
            <a:off x="3880430" y="583345"/>
            <a:ext cx="7160357" cy="4164820"/>
          </a:xfrm>
        </p:spPr>
        <p:txBody>
          <a:bodyPr anchor="t">
            <a:normAutofit/>
          </a:bodyPr>
          <a:lstStyle/>
          <a:p>
            <a:pPr algn="r"/>
            <a:r>
              <a:rPr lang="en-US" sz="8000" dirty="0">
                <a:solidFill>
                  <a:srgbClr val="FFFFFF"/>
                </a:solidFill>
              </a:rPr>
              <a:t>Resources</a:t>
            </a:r>
          </a:p>
        </p:txBody>
      </p:sp>
      <p:sp>
        <p:nvSpPr>
          <p:cNvPr id="11"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4359" y="58334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13"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3139" y="8126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15"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8819" y="1037066"/>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cxnSp>
        <p:nvCxnSpPr>
          <p:cNvPr id="17" name="Straight Connector 16">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6114" y="3503032"/>
            <a:ext cx="0" cy="334609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19"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36425" y="5636680"/>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endParaRPr lang="en-US">
              <a:solidFill>
                <a:srgbClr val="FFFFFF"/>
              </a:solidFill>
            </a:endParaRPr>
          </a:p>
        </p:txBody>
      </p:sp>
      <p:sp>
        <p:nvSpPr>
          <p:cNvPr id="21"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45175" y="609675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endParaRPr lang="en-US">
              <a:solidFill>
                <a:srgbClr val="FFFFFF"/>
              </a:solidFill>
            </a:endParaRPr>
          </a:p>
        </p:txBody>
      </p:sp>
      <p:sp>
        <p:nvSpPr>
          <p:cNvPr id="23"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54288" y="6238029"/>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endParaRPr lang="en-US">
              <a:solidFill>
                <a:srgbClr val="FFFFFF"/>
              </a:solidFill>
            </a:endParaRPr>
          </a:p>
        </p:txBody>
      </p:sp>
    </p:spTree>
    <p:extLst>
      <p:ext uri="{BB962C8B-B14F-4D97-AF65-F5344CB8AC3E}">
        <p14:creationId xmlns:p14="http://schemas.microsoft.com/office/powerpoint/2010/main" val="1847917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82DEC-414E-4445-BF43-101BB68FBA7E}"/>
              </a:ext>
            </a:extLst>
          </p:cNvPr>
          <p:cNvSpPr>
            <a:spLocks noGrp="1"/>
          </p:cNvSpPr>
          <p:nvPr>
            <p:ph type="title"/>
          </p:nvPr>
        </p:nvSpPr>
        <p:spPr/>
        <p:txBody>
          <a:bodyPr/>
          <a:lstStyle/>
          <a:p>
            <a:r>
              <a:rPr lang="en-US" dirty="0"/>
              <a:t>General Information</a:t>
            </a:r>
          </a:p>
        </p:txBody>
      </p:sp>
      <p:sp>
        <p:nvSpPr>
          <p:cNvPr id="3" name="Content Placeholder 2">
            <a:extLst>
              <a:ext uri="{FF2B5EF4-FFF2-40B4-BE49-F238E27FC236}">
                <a16:creationId xmlns:a16="http://schemas.microsoft.com/office/drawing/2014/main" id="{D0457326-2B34-4016-9B69-7B8FC1D9FC5E}"/>
              </a:ext>
            </a:extLst>
          </p:cNvPr>
          <p:cNvSpPr>
            <a:spLocks noGrp="1"/>
          </p:cNvSpPr>
          <p:nvPr>
            <p:ph idx="1"/>
          </p:nvPr>
        </p:nvSpPr>
        <p:spPr>
          <a:xfrm>
            <a:off x="838200" y="1507958"/>
            <a:ext cx="10515600" cy="4669005"/>
          </a:xfrm>
        </p:spPr>
        <p:txBody>
          <a:bodyPr>
            <a:normAutofit/>
          </a:bodyPr>
          <a:lstStyle/>
          <a:p>
            <a:r>
              <a:rPr lang="en-US" dirty="0"/>
              <a:t>Centre for Addiction &amp; Mental Health</a:t>
            </a:r>
          </a:p>
          <a:p>
            <a:pPr lvl="1"/>
            <a:r>
              <a:rPr lang="en-US" dirty="0">
                <a:hlinkClick r:id="rId2"/>
              </a:rPr>
              <a:t>https://www.camh.ca/health-info/mental-illness-and-addiction-index?query=*&amp;facets=filter_tags:EC6B6B756D0141E9AEF735C3D05FFBDA</a:t>
            </a:r>
            <a:endParaRPr lang="en-US" dirty="0"/>
          </a:p>
          <a:p>
            <a:r>
              <a:rPr lang="en-US" dirty="0"/>
              <a:t>Health Canada</a:t>
            </a:r>
          </a:p>
          <a:p>
            <a:pPr lvl="1"/>
            <a:r>
              <a:rPr lang="en-US" dirty="0"/>
              <a:t> </a:t>
            </a:r>
            <a:r>
              <a:rPr lang="en-US" dirty="0">
                <a:hlinkClick r:id="rId3"/>
              </a:rPr>
              <a:t>https://www.canada.ca/en/health-canada/services/substance-use/about-problematic-substance-use.html</a:t>
            </a:r>
            <a:r>
              <a:rPr lang="en-US" dirty="0"/>
              <a:t> </a:t>
            </a:r>
          </a:p>
          <a:p>
            <a:r>
              <a:rPr lang="en-US" dirty="0"/>
              <a:t>Canadian Centre on Substance Use &amp; Addiction</a:t>
            </a:r>
          </a:p>
          <a:p>
            <a:pPr lvl="1"/>
            <a:r>
              <a:rPr lang="en-US" dirty="0">
                <a:hlinkClick r:id="rId4"/>
              </a:rPr>
              <a:t>https://www.ccsa.ca/</a:t>
            </a:r>
            <a:r>
              <a:rPr lang="en-US" dirty="0"/>
              <a:t> </a:t>
            </a:r>
          </a:p>
          <a:p>
            <a:r>
              <a:rPr lang="en-US" dirty="0"/>
              <a:t>Canadian Institute for Health Information</a:t>
            </a:r>
          </a:p>
          <a:p>
            <a:pPr lvl="1"/>
            <a:r>
              <a:rPr lang="en-US" dirty="0">
                <a:hlinkClick r:id="rId5"/>
              </a:rPr>
              <a:t>https://www.cihi.ca/sites/default/files/document/opioid-prescribing-canada-trends-en-web.pdf</a:t>
            </a:r>
            <a:r>
              <a:rPr lang="en-US" dirty="0"/>
              <a:t> </a:t>
            </a:r>
          </a:p>
        </p:txBody>
      </p:sp>
    </p:spTree>
    <p:extLst>
      <p:ext uri="{BB962C8B-B14F-4D97-AF65-F5344CB8AC3E}">
        <p14:creationId xmlns:p14="http://schemas.microsoft.com/office/powerpoint/2010/main" val="3282856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A3C89F8-0D2F-47FF-B903-151248265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0B32D9C4-810B-413F-AC04-D2EE07BF2FA2}"/>
              </a:ext>
            </a:extLst>
          </p:cNvPr>
          <p:cNvSpPr>
            <a:spLocks noGrp="1"/>
          </p:cNvSpPr>
          <p:nvPr>
            <p:ph type="ctrTitle"/>
          </p:nvPr>
        </p:nvSpPr>
        <p:spPr>
          <a:xfrm>
            <a:off x="3880430" y="583345"/>
            <a:ext cx="7160357" cy="4164820"/>
          </a:xfrm>
        </p:spPr>
        <p:txBody>
          <a:bodyPr anchor="t">
            <a:normAutofit/>
          </a:bodyPr>
          <a:lstStyle/>
          <a:p>
            <a:pPr algn="r"/>
            <a:r>
              <a:rPr lang="en-US" sz="8000">
                <a:solidFill>
                  <a:srgbClr val="FFFFFF"/>
                </a:solidFill>
              </a:rPr>
              <a:t>Mental Health During COVID-19</a:t>
            </a:r>
          </a:p>
        </p:txBody>
      </p:sp>
      <p:sp>
        <p:nvSpPr>
          <p:cNvPr id="11"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4359" y="58334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13"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3139" y="8126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15"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8819" y="1037066"/>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cxnSp>
        <p:nvCxnSpPr>
          <p:cNvPr id="17" name="Straight Connector 16">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6114" y="3503032"/>
            <a:ext cx="0" cy="334609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19"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36425" y="5636680"/>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endParaRPr lang="en-US">
              <a:solidFill>
                <a:srgbClr val="FFFFFF"/>
              </a:solidFill>
            </a:endParaRPr>
          </a:p>
        </p:txBody>
      </p:sp>
      <p:sp>
        <p:nvSpPr>
          <p:cNvPr id="21"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45175" y="609675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endParaRPr lang="en-US">
              <a:solidFill>
                <a:srgbClr val="FFFFFF"/>
              </a:solidFill>
            </a:endParaRPr>
          </a:p>
        </p:txBody>
      </p:sp>
      <p:sp>
        <p:nvSpPr>
          <p:cNvPr id="23"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54288" y="6238029"/>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endParaRPr lang="en-US">
              <a:solidFill>
                <a:srgbClr val="FFFFFF"/>
              </a:solidFill>
            </a:endParaRPr>
          </a:p>
        </p:txBody>
      </p:sp>
    </p:spTree>
    <p:extLst>
      <p:ext uri="{BB962C8B-B14F-4D97-AF65-F5344CB8AC3E}">
        <p14:creationId xmlns:p14="http://schemas.microsoft.com/office/powerpoint/2010/main" val="3401043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799AC-783A-43E2-9A90-EC3A3EA9F2CC}"/>
              </a:ext>
            </a:extLst>
          </p:cNvPr>
          <p:cNvSpPr>
            <a:spLocks noGrp="1"/>
          </p:cNvSpPr>
          <p:nvPr>
            <p:ph type="title"/>
          </p:nvPr>
        </p:nvSpPr>
        <p:spPr/>
        <p:txBody>
          <a:bodyPr/>
          <a:lstStyle/>
          <a:p>
            <a:r>
              <a:rPr lang="en-US" dirty="0"/>
              <a:t>Opioid Overdoses</a:t>
            </a:r>
          </a:p>
        </p:txBody>
      </p:sp>
      <p:sp>
        <p:nvSpPr>
          <p:cNvPr id="3" name="Content Placeholder 2">
            <a:extLst>
              <a:ext uri="{FF2B5EF4-FFF2-40B4-BE49-F238E27FC236}">
                <a16:creationId xmlns:a16="http://schemas.microsoft.com/office/drawing/2014/main" id="{54FEF2E0-F62A-4138-9BB5-C6D58E0270A7}"/>
              </a:ext>
            </a:extLst>
          </p:cNvPr>
          <p:cNvSpPr>
            <a:spLocks noGrp="1"/>
          </p:cNvSpPr>
          <p:nvPr>
            <p:ph idx="1"/>
          </p:nvPr>
        </p:nvSpPr>
        <p:spPr/>
        <p:txBody>
          <a:bodyPr/>
          <a:lstStyle/>
          <a:p>
            <a:r>
              <a:rPr lang="en-US" dirty="0"/>
              <a:t>Health Canada</a:t>
            </a:r>
          </a:p>
          <a:p>
            <a:pPr lvl="1"/>
            <a:r>
              <a:rPr lang="en-US" dirty="0">
                <a:hlinkClick r:id="rId2"/>
              </a:rPr>
              <a:t>https://www.canada.ca/en/health-canada/services/publications/healthy-living/opioid-overdoses-what-to-do-fact-sheet.html</a:t>
            </a:r>
            <a:r>
              <a:rPr lang="en-US" dirty="0"/>
              <a:t> </a:t>
            </a:r>
          </a:p>
          <a:p>
            <a:pPr lvl="1"/>
            <a:r>
              <a:rPr lang="en-US" dirty="0">
                <a:hlinkClick r:id="rId3"/>
              </a:rPr>
              <a:t>https://www.canada.ca/en/services/health/campaigns/drug-prevention.html?utm_campaign=opioids&amp;utm_medium=vurl&amp;utm_source=canada-ca-opioids</a:t>
            </a:r>
            <a:r>
              <a:rPr lang="en-US" dirty="0"/>
              <a:t> </a:t>
            </a:r>
          </a:p>
          <a:p>
            <a:r>
              <a:rPr lang="en-US" dirty="0"/>
              <a:t>World Health Organization </a:t>
            </a:r>
          </a:p>
          <a:p>
            <a:pPr lvl="1"/>
            <a:r>
              <a:rPr lang="en-US" dirty="0">
                <a:hlinkClick r:id="rId4"/>
              </a:rPr>
              <a:t>https://www.who.int/news-room/fact-sheets/detail/opioid-overdose</a:t>
            </a:r>
            <a:r>
              <a:rPr lang="en-US" dirty="0"/>
              <a:t> </a:t>
            </a:r>
          </a:p>
          <a:p>
            <a:r>
              <a:rPr lang="en-US" dirty="0"/>
              <a:t>Great video from Toward the Heart (BC site)</a:t>
            </a:r>
          </a:p>
          <a:p>
            <a:pPr lvl="1"/>
            <a:r>
              <a:rPr lang="en-US" dirty="0">
                <a:hlinkClick r:id="rId5"/>
              </a:rPr>
              <a:t>https://towardtheheart.com/naloxone</a:t>
            </a:r>
            <a:r>
              <a:rPr lang="en-US" dirty="0"/>
              <a:t> </a:t>
            </a:r>
          </a:p>
          <a:p>
            <a:endParaRPr lang="en-US" dirty="0"/>
          </a:p>
        </p:txBody>
      </p:sp>
    </p:spTree>
    <p:extLst>
      <p:ext uri="{BB962C8B-B14F-4D97-AF65-F5344CB8AC3E}">
        <p14:creationId xmlns:p14="http://schemas.microsoft.com/office/powerpoint/2010/main" val="10632979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97686-AA00-4F42-9DE7-21CD52F0597A}"/>
              </a:ext>
            </a:extLst>
          </p:cNvPr>
          <p:cNvSpPr>
            <a:spLocks noGrp="1"/>
          </p:cNvSpPr>
          <p:nvPr>
            <p:ph type="title"/>
          </p:nvPr>
        </p:nvSpPr>
        <p:spPr/>
        <p:txBody>
          <a:bodyPr>
            <a:normAutofit fontScale="90000"/>
          </a:bodyPr>
          <a:lstStyle/>
          <a:p>
            <a:r>
              <a:rPr lang="en-US" dirty="0"/>
              <a:t>Naloxone Kits</a:t>
            </a:r>
            <a:br>
              <a:rPr lang="en-US" dirty="0"/>
            </a:br>
            <a:r>
              <a:rPr lang="en-US" sz="3600" i="1" dirty="0"/>
              <a:t>Read specifics before you go as some provinces require a </a:t>
            </a:r>
            <a:r>
              <a:rPr lang="en-US" sz="3600" i="1" dirty="0" err="1"/>
              <a:t>CareCard</a:t>
            </a:r>
            <a:endParaRPr lang="en-US" i="1" dirty="0"/>
          </a:p>
        </p:txBody>
      </p:sp>
      <p:sp>
        <p:nvSpPr>
          <p:cNvPr id="3" name="Content Placeholder 2">
            <a:extLst>
              <a:ext uri="{FF2B5EF4-FFF2-40B4-BE49-F238E27FC236}">
                <a16:creationId xmlns:a16="http://schemas.microsoft.com/office/drawing/2014/main" id="{05352D13-694F-45F2-BA5D-4CB4F8FEC200}"/>
              </a:ext>
            </a:extLst>
          </p:cNvPr>
          <p:cNvSpPr>
            <a:spLocks noGrp="1"/>
          </p:cNvSpPr>
          <p:nvPr>
            <p:ph idx="1"/>
          </p:nvPr>
        </p:nvSpPr>
        <p:spPr/>
        <p:txBody>
          <a:bodyPr>
            <a:normAutofit fontScale="92500" lnSpcReduction="10000"/>
          </a:bodyPr>
          <a:lstStyle/>
          <a:p>
            <a:r>
              <a:rPr lang="en-US" dirty="0"/>
              <a:t>Canada</a:t>
            </a:r>
          </a:p>
          <a:p>
            <a:pPr lvl="1"/>
            <a:r>
              <a:rPr lang="en-US" dirty="0">
                <a:hlinkClick r:id="rId2"/>
              </a:rPr>
              <a:t>https://www.canada.ca/en/health-canada/services/opioids/naloxone.html</a:t>
            </a:r>
            <a:r>
              <a:rPr lang="en-US" dirty="0"/>
              <a:t> </a:t>
            </a:r>
          </a:p>
          <a:p>
            <a:endParaRPr lang="en-US" dirty="0"/>
          </a:p>
          <a:p>
            <a:r>
              <a:rPr lang="en-US" dirty="0"/>
              <a:t>British Columbia</a:t>
            </a:r>
          </a:p>
          <a:p>
            <a:pPr lvl="1"/>
            <a:r>
              <a:rPr lang="en-US" dirty="0">
                <a:hlinkClick r:id="rId3"/>
              </a:rPr>
              <a:t>https://towardtheheart.com/naloxone</a:t>
            </a:r>
            <a:r>
              <a:rPr lang="en-US" dirty="0"/>
              <a:t> </a:t>
            </a:r>
          </a:p>
          <a:p>
            <a:pPr marL="457200" lvl="1" indent="0">
              <a:buNone/>
            </a:pPr>
            <a:endParaRPr lang="en-US" dirty="0"/>
          </a:p>
          <a:p>
            <a:r>
              <a:rPr lang="en-US" dirty="0"/>
              <a:t>Alberta</a:t>
            </a:r>
          </a:p>
          <a:p>
            <a:pPr lvl="1"/>
            <a:r>
              <a:rPr lang="en-US" dirty="0">
                <a:hlinkClick r:id="rId4"/>
              </a:rPr>
              <a:t>https://www.albertahealthservices.ca/info/page15586.aspx</a:t>
            </a:r>
            <a:r>
              <a:rPr lang="en-US" dirty="0"/>
              <a:t> </a:t>
            </a:r>
          </a:p>
          <a:p>
            <a:pPr lvl="1"/>
            <a:endParaRPr lang="en-US" dirty="0"/>
          </a:p>
          <a:p>
            <a:r>
              <a:rPr lang="en-US" dirty="0"/>
              <a:t>Ontario</a:t>
            </a:r>
          </a:p>
          <a:p>
            <a:pPr lvl="1"/>
            <a:r>
              <a:rPr lang="en-US" dirty="0">
                <a:hlinkClick r:id="rId5"/>
              </a:rPr>
              <a:t>https://www.ontario.ca/page/where-get-free-naloxone-kit</a:t>
            </a:r>
            <a:r>
              <a:rPr lang="en-US" dirty="0"/>
              <a:t> </a:t>
            </a:r>
          </a:p>
          <a:p>
            <a:pPr marL="0" indent="0">
              <a:buNone/>
            </a:pPr>
            <a:endParaRPr lang="en-US" dirty="0"/>
          </a:p>
        </p:txBody>
      </p:sp>
    </p:spTree>
    <p:extLst>
      <p:ext uri="{BB962C8B-B14F-4D97-AF65-F5344CB8AC3E}">
        <p14:creationId xmlns:p14="http://schemas.microsoft.com/office/powerpoint/2010/main" val="34529900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E4A6E-9CD5-49A7-AB30-1ABF2FCAD6ED}"/>
              </a:ext>
            </a:extLst>
          </p:cNvPr>
          <p:cNvSpPr>
            <a:spLocks noGrp="1"/>
          </p:cNvSpPr>
          <p:nvPr>
            <p:ph type="title"/>
          </p:nvPr>
        </p:nvSpPr>
        <p:spPr/>
        <p:txBody>
          <a:bodyPr/>
          <a:lstStyle/>
          <a:p>
            <a:r>
              <a:rPr lang="en-US" dirty="0"/>
              <a:t>Treatment and Management</a:t>
            </a:r>
          </a:p>
        </p:txBody>
      </p:sp>
      <p:sp>
        <p:nvSpPr>
          <p:cNvPr id="3" name="Content Placeholder 2">
            <a:extLst>
              <a:ext uri="{FF2B5EF4-FFF2-40B4-BE49-F238E27FC236}">
                <a16:creationId xmlns:a16="http://schemas.microsoft.com/office/drawing/2014/main" id="{193A0151-75B0-4B5B-8E24-D65048EA9537}"/>
              </a:ext>
            </a:extLst>
          </p:cNvPr>
          <p:cNvSpPr>
            <a:spLocks noGrp="1"/>
          </p:cNvSpPr>
          <p:nvPr>
            <p:ph idx="1"/>
          </p:nvPr>
        </p:nvSpPr>
        <p:spPr/>
        <p:txBody>
          <a:bodyPr/>
          <a:lstStyle/>
          <a:p>
            <a:r>
              <a:rPr lang="en-US" dirty="0"/>
              <a:t>Here to Help BC (not just for BC residents)</a:t>
            </a:r>
          </a:p>
          <a:p>
            <a:pPr lvl="1"/>
            <a:r>
              <a:rPr lang="en-US" dirty="0">
                <a:hlinkClick r:id="rId2"/>
              </a:rPr>
              <a:t>https://www.heretohelp.bc.ca/workbook/you-and-substance-use-stuff-to-think-about-and-ways-to-make-changes</a:t>
            </a:r>
            <a:r>
              <a:rPr lang="en-US" dirty="0"/>
              <a:t> </a:t>
            </a:r>
          </a:p>
          <a:p>
            <a:endParaRPr lang="en-US" dirty="0"/>
          </a:p>
          <a:p>
            <a:r>
              <a:rPr lang="en-US" dirty="0"/>
              <a:t>Canadian Mental Health Association</a:t>
            </a:r>
          </a:p>
          <a:p>
            <a:pPr lvl="1"/>
            <a:r>
              <a:rPr lang="en-US" dirty="0">
                <a:hlinkClick r:id="rId3"/>
              </a:rPr>
              <a:t>https://cmha.ca/documents/understanding-substance-use</a:t>
            </a:r>
            <a:endParaRPr lang="en-US" dirty="0"/>
          </a:p>
          <a:p>
            <a:pPr lvl="1"/>
            <a:endParaRPr lang="en-US" dirty="0"/>
          </a:p>
          <a:p>
            <a:r>
              <a:rPr lang="en-US" dirty="0"/>
              <a:t>Mental Health Commission of Canada</a:t>
            </a:r>
          </a:p>
          <a:p>
            <a:pPr lvl="1"/>
            <a:r>
              <a:rPr lang="en-US" dirty="0">
                <a:hlinkClick r:id="rId4"/>
              </a:rPr>
              <a:t>https://www.mentalhealthcommission.ca/English/what-we-do/mental-health-and-substance-use</a:t>
            </a:r>
            <a:r>
              <a:rPr lang="en-US" dirty="0"/>
              <a:t> </a:t>
            </a:r>
          </a:p>
        </p:txBody>
      </p:sp>
    </p:spTree>
    <p:extLst>
      <p:ext uri="{BB962C8B-B14F-4D97-AF65-F5344CB8AC3E}">
        <p14:creationId xmlns:p14="http://schemas.microsoft.com/office/powerpoint/2010/main" val="34062535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5C78C-BB80-43A8-A595-CC405D6735E7}"/>
              </a:ext>
            </a:extLst>
          </p:cNvPr>
          <p:cNvSpPr>
            <a:spLocks noGrp="1"/>
          </p:cNvSpPr>
          <p:nvPr>
            <p:ph type="title"/>
          </p:nvPr>
        </p:nvSpPr>
        <p:spPr/>
        <p:txBody>
          <a:bodyPr/>
          <a:lstStyle/>
          <a:p>
            <a:r>
              <a:rPr lang="en-US" dirty="0"/>
              <a:t>Additional Resources</a:t>
            </a:r>
          </a:p>
        </p:txBody>
      </p:sp>
      <p:sp>
        <p:nvSpPr>
          <p:cNvPr id="3" name="Content Placeholder 2">
            <a:extLst>
              <a:ext uri="{FF2B5EF4-FFF2-40B4-BE49-F238E27FC236}">
                <a16:creationId xmlns:a16="http://schemas.microsoft.com/office/drawing/2014/main" id="{BD2EC7F4-3E73-49A5-85CD-60EE78D89F91}"/>
              </a:ext>
            </a:extLst>
          </p:cNvPr>
          <p:cNvSpPr>
            <a:spLocks noGrp="1"/>
          </p:cNvSpPr>
          <p:nvPr>
            <p:ph idx="1"/>
          </p:nvPr>
        </p:nvSpPr>
        <p:spPr/>
        <p:txBody>
          <a:bodyPr/>
          <a:lstStyle/>
          <a:p>
            <a:r>
              <a:rPr lang="en-US" dirty="0"/>
              <a:t>Pain Society </a:t>
            </a:r>
            <a:r>
              <a:rPr lang="en-US" dirty="0">
                <a:hlinkClick r:id="rId2"/>
              </a:rPr>
              <a:t>https://www.canadianpainsociety.ca/</a:t>
            </a:r>
            <a:r>
              <a:rPr lang="en-US" dirty="0"/>
              <a:t> </a:t>
            </a:r>
          </a:p>
          <a:p>
            <a:r>
              <a:rPr lang="en-US" dirty="0"/>
              <a:t>Mental Health First Aid courses are available here </a:t>
            </a:r>
            <a:r>
              <a:rPr lang="en-US" dirty="0">
                <a:hlinkClick r:id="rId3"/>
              </a:rPr>
              <a:t>https://healthandsafetybc.microsoftcrmportals.com/event/sessions?id=Mental_Health_First_Aid_Virtual_Blended3392061558</a:t>
            </a:r>
            <a:r>
              <a:rPr lang="en-US" dirty="0"/>
              <a:t> </a:t>
            </a:r>
          </a:p>
          <a:p>
            <a:endParaRPr lang="en-US" dirty="0"/>
          </a:p>
        </p:txBody>
      </p:sp>
      <p:pic>
        <p:nvPicPr>
          <p:cNvPr id="5" name="Picture 4">
            <a:extLst>
              <a:ext uri="{FF2B5EF4-FFF2-40B4-BE49-F238E27FC236}">
                <a16:creationId xmlns:a16="http://schemas.microsoft.com/office/drawing/2014/main" id="{C1AA5457-0D79-4A78-94A0-C3D71D25D8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4700" y="6492875"/>
            <a:ext cx="419100" cy="152400"/>
          </a:xfrm>
          <a:prstGeom prst="rect">
            <a:avLst/>
          </a:prstGeom>
        </p:spPr>
      </p:pic>
      <p:sp>
        <p:nvSpPr>
          <p:cNvPr id="6" name="TextBox 5">
            <a:extLst>
              <a:ext uri="{FF2B5EF4-FFF2-40B4-BE49-F238E27FC236}">
                <a16:creationId xmlns:a16="http://schemas.microsoft.com/office/drawing/2014/main" id="{1F05F0F8-0C45-4777-82C2-32F14BF8C63E}"/>
              </a:ext>
            </a:extLst>
          </p:cNvPr>
          <p:cNvSpPr txBox="1"/>
          <p:nvPr/>
        </p:nvSpPr>
        <p:spPr>
          <a:xfrm>
            <a:off x="11266311" y="6430575"/>
            <a:ext cx="372533" cy="276999"/>
          </a:xfrm>
          <a:prstGeom prst="rect">
            <a:avLst/>
          </a:prstGeom>
          <a:noFill/>
        </p:spPr>
        <p:txBody>
          <a:bodyPr wrap="square" rtlCol="0">
            <a:spAutoFit/>
          </a:bodyPr>
          <a:lstStyle/>
          <a:p>
            <a:r>
              <a:rPr lang="en-CA" sz="1200" dirty="0"/>
              <a:t>KN</a:t>
            </a:r>
            <a:endParaRPr lang="en-CA" dirty="0"/>
          </a:p>
        </p:txBody>
      </p:sp>
    </p:spTree>
    <p:extLst>
      <p:ext uri="{BB962C8B-B14F-4D97-AF65-F5344CB8AC3E}">
        <p14:creationId xmlns:p14="http://schemas.microsoft.com/office/powerpoint/2010/main" val="2382887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5B6561-35B8-4B84-B693-4AFC21958A3D}"/>
              </a:ext>
            </a:extLst>
          </p:cNvPr>
          <p:cNvSpPr>
            <a:spLocks noGrp="1"/>
          </p:cNvSpPr>
          <p:nvPr>
            <p:ph type="title"/>
          </p:nvPr>
        </p:nvSpPr>
        <p:spPr>
          <a:xfrm>
            <a:off x="-389041" y="490217"/>
            <a:ext cx="5293357" cy="1938076"/>
          </a:xfrm>
          <a:prstGeom prst="ellipse">
            <a:avLst/>
          </a:prstGeom>
        </p:spPr>
        <p:txBody>
          <a:bodyPr>
            <a:normAutofit/>
          </a:bodyPr>
          <a:lstStyle/>
          <a:p>
            <a:pPr algn="ctr"/>
            <a:r>
              <a:rPr lang="en-US" sz="3400" b="1" dirty="0"/>
              <a:t>Mental Health Survey</a:t>
            </a:r>
          </a:p>
        </p:txBody>
      </p:sp>
      <p:sp>
        <p:nvSpPr>
          <p:cNvPr id="3" name="Content Placeholder 2">
            <a:extLst>
              <a:ext uri="{FF2B5EF4-FFF2-40B4-BE49-F238E27FC236}">
                <a16:creationId xmlns:a16="http://schemas.microsoft.com/office/drawing/2014/main" id="{A53539AE-B490-464D-9514-FC5754C5D713}"/>
              </a:ext>
            </a:extLst>
          </p:cNvPr>
          <p:cNvSpPr>
            <a:spLocks noGrp="1"/>
          </p:cNvSpPr>
          <p:nvPr>
            <p:ph idx="1"/>
          </p:nvPr>
        </p:nvSpPr>
        <p:spPr>
          <a:xfrm>
            <a:off x="838201" y="2482589"/>
            <a:ext cx="3816096" cy="3694373"/>
          </a:xfrm>
        </p:spPr>
        <p:txBody>
          <a:bodyPr>
            <a:normAutofit lnSpcReduction="10000"/>
          </a:bodyPr>
          <a:lstStyle/>
          <a:p>
            <a:endParaRPr lang="en-US" sz="2000" dirty="0"/>
          </a:p>
          <a:p>
            <a:r>
              <a:rPr lang="en-US" dirty="0"/>
              <a:t>Anxiety</a:t>
            </a:r>
          </a:p>
          <a:p>
            <a:r>
              <a:rPr lang="en-US" dirty="0"/>
              <a:t>Binge drinking</a:t>
            </a:r>
          </a:p>
          <a:p>
            <a:r>
              <a:rPr lang="en-US" dirty="0"/>
              <a:t>Lonely</a:t>
            </a:r>
          </a:p>
          <a:p>
            <a:r>
              <a:rPr lang="en-US" dirty="0"/>
              <a:t>Depressed </a:t>
            </a:r>
          </a:p>
          <a:p>
            <a:endParaRPr lang="en-US" sz="2000" dirty="0"/>
          </a:p>
          <a:p>
            <a:endParaRPr lang="en-US" sz="2000" dirty="0"/>
          </a:p>
          <a:p>
            <a:pPr marL="0" indent="0" algn="r">
              <a:buNone/>
            </a:pPr>
            <a:r>
              <a:rPr lang="en-US" sz="1600" dirty="0">
                <a:hlinkClick r:id="rId3"/>
              </a:rPr>
              <a:t>https://www.camh.ca/en/health-info/mental-health-and-covid-19/covid-19-national-survey</a:t>
            </a:r>
            <a:r>
              <a:rPr lang="en-US" sz="1600" dirty="0"/>
              <a:t> </a:t>
            </a:r>
          </a:p>
        </p:txBody>
      </p:sp>
      <p:pic>
        <p:nvPicPr>
          <p:cNvPr id="7" name="Picture 6" descr="Woman looking through window">
            <a:extLst>
              <a:ext uri="{FF2B5EF4-FFF2-40B4-BE49-F238E27FC236}">
                <a16:creationId xmlns:a16="http://schemas.microsoft.com/office/drawing/2014/main" id="{51A865C5-B434-441B-B52A-C1C2AFEBA0E4}"/>
              </a:ext>
            </a:extLst>
          </p:cNvPr>
          <p:cNvPicPr>
            <a:picLocks noChangeAspect="1"/>
          </p:cNvPicPr>
          <p:nvPr/>
        </p:nvPicPr>
        <p:blipFill rotWithShape="1">
          <a:blip r:embed="rId4">
            <a:extLst>
              <a:ext uri="{28A0092B-C50C-407E-A947-70E740481C1C}">
                <a14:useLocalDpi xmlns:a14="http://schemas.microsoft.com/office/drawing/2010/main" val="0"/>
              </a:ext>
            </a:extLst>
          </a:blip>
          <a:srcRect t="12027" r="-1" b="12027"/>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5" name="Picture 4" descr="Man with hand on face">
            <a:extLst>
              <a:ext uri="{FF2B5EF4-FFF2-40B4-BE49-F238E27FC236}">
                <a16:creationId xmlns:a16="http://schemas.microsoft.com/office/drawing/2014/main" id="{CD301DE4-2616-499B-9899-162E2848DE31}"/>
              </a:ext>
            </a:extLst>
          </p:cNvPr>
          <p:cNvPicPr>
            <a:picLocks noChangeAspect="1"/>
          </p:cNvPicPr>
          <p:nvPr/>
        </p:nvPicPr>
        <p:blipFill rotWithShape="1">
          <a:blip r:embed="rId5">
            <a:extLst>
              <a:ext uri="{28A0092B-C50C-407E-A947-70E740481C1C}">
                <a14:useLocalDpi xmlns:a14="http://schemas.microsoft.com/office/drawing/2010/main" val="0"/>
              </a:ext>
            </a:extLst>
          </a:blip>
          <a:srcRect t="6647" b="29720"/>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3865445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58877-3EB1-4AF4-8EE9-7D9077EDC44A}"/>
              </a:ext>
            </a:extLst>
          </p:cNvPr>
          <p:cNvSpPr>
            <a:spLocks noGrp="1"/>
          </p:cNvSpPr>
          <p:nvPr>
            <p:ph type="title"/>
          </p:nvPr>
        </p:nvSpPr>
        <p:spPr>
          <a:xfrm>
            <a:off x="838200" y="992654"/>
            <a:ext cx="10515600" cy="1325563"/>
          </a:xfrm>
        </p:spPr>
        <p:txBody>
          <a:bodyPr>
            <a:normAutofit fontScale="90000"/>
          </a:bodyPr>
          <a:lstStyle/>
          <a:p>
            <a:r>
              <a:rPr lang="en-US" b="1" dirty="0">
                <a:solidFill>
                  <a:schemeClr val="accent5">
                    <a:lumMod val="50000"/>
                  </a:schemeClr>
                </a:solidFill>
                <a:latin typeface="Arial Black" panose="020B0A04020102020204" pitchFamily="34" charset="0"/>
              </a:rPr>
              <a:t>CHAT</a:t>
            </a:r>
            <a:r>
              <a:rPr lang="en-US" dirty="0">
                <a:solidFill>
                  <a:schemeClr val="accent5">
                    <a:lumMod val="50000"/>
                  </a:schemeClr>
                </a:solidFill>
                <a:latin typeface="Arial Black" panose="020B0A04020102020204" pitchFamily="34" charset="0"/>
              </a:rPr>
              <a:t>: </a:t>
            </a:r>
            <a:br>
              <a:rPr lang="en-US" dirty="0"/>
            </a:br>
            <a:br>
              <a:rPr lang="en-US" dirty="0"/>
            </a:br>
            <a:r>
              <a:rPr lang="en-US" b="1" i="1" dirty="0"/>
              <a:t>Self Care and Coping Strategies</a:t>
            </a:r>
          </a:p>
        </p:txBody>
      </p:sp>
      <p:sp>
        <p:nvSpPr>
          <p:cNvPr id="3" name="Content Placeholder 2">
            <a:extLst>
              <a:ext uri="{FF2B5EF4-FFF2-40B4-BE49-F238E27FC236}">
                <a16:creationId xmlns:a16="http://schemas.microsoft.com/office/drawing/2014/main" id="{9E175323-500B-4E71-87D0-336E18A7BD54}"/>
              </a:ext>
            </a:extLst>
          </p:cNvPr>
          <p:cNvSpPr>
            <a:spLocks noGrp="1"/>
          </p:cNvSpPr>
          <p:nvPr>
            <p:ph idx="1"/>
          </p:nvPr>
        </p:nvSpPr>
        <p:spPr>
          <a:xfrm>
            <a:off x="838200" y="2832847"/>
            <a:ext cx="10515600" cy="3344116"/>
          </a:xfrm>
        </p:spPr>
        <p:txBody>
          <a:bodyPr>
            <a:normAutofit/>
          </a:bodyPr>
          <a:lstStyle/>
          <a:p>
            <a:pPr marL="0" indent="0">
              <a:buNone/>
            </a:pPr>
            <a:r>
              <a:rPr lang="en-US" sz="3200" dirty="0"/>
              <a:t>Before COVID, what strategies did you use to manage your mental health?</a:t>
            </a:r>
          </a:p>
          <a:p>
            <a:pPr marL="0" indent="0">
              <a:buNone/>
            </a:pPr>
            <a:endParaRPr lang="en-US" sz="3200" dirty="0"/>
          </a:p>
          <a:p>
            <a:pPr marL="0" indent="0">
              <a:buNone/>
            </a:pPr>
            <a:r>
              <a:rPr lang="en-US" sz="3200" dirty="0"/>
              <a:t>How have the COVID restrictions affected your coping strategies and your self-care?</a:t>
            </a:r>
          </a:p>
        </p:txBody>
      </p:sp>
    </p:spTree>
    <p:extLst>
      <p:ext uri="{BB962C8B-B14F-4D97-AF65-F5344CB8AC3E}">
        <p14:creationId xmlns:p14="http://schemas.microsoft.com/office/powerpoint/2010/main" val="65587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A3C89F8-0D2F-47FF-B903-151248265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0B32D9C4-810B-413F-AC04-D2EE07BF2FA2}"/>
              </a:ext>
            </a:extLst>
          </p:cNvPr>
          <p:cNvSpPr>
            <a:spLocks noGrp="1"/>
          </p:cNvSpPr>
          <p:nvPr>
            <p:ph type="ctrTitle"/>
          </p:nvPr>
        </p:nvSpPr>
        <p:spPr>
          <a:xfrm>
            <a:off x="3880430" y="583345"/>
            <a:ext cx="7160357" cy="4164820"/>
          </a:xfrm>
        </p:spPr>
        <p:txBody>
          <a:bodyPr anchor="t">
            <a:normAutofit/>
          </a:bodyPr>
          <a:lstStyle/>
          <a:p>
            <a:pPr algn="r"/>
            <a:r>
              <a:rPr lang="en-US" sz="8000" dirty="0">
                <a:solidFill>
                  <a:srgbClr val="FFFFFF"/>
                </a:solidFill>
              </a:rPr>
              <a:t>Substance Use and Substance Use Problems</a:t>
            </a:r>
          </a:p>
        </p:txBody>
      </p:sp>
      <p:sp>
        <p:nvSpPr>
          <p:cNvPr id="11"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4359" y="58334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13"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3139" y="8126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15"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8819" y="1037066"/>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cxnSp>
        <p:nvCxnSpPr>
          <p:cNvPr id="17" name="Straight Connector 16">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6114" y="3503032"/>
            <a:ext cx="0" cy="334609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19"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36425" y="5636680"/>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endParaRPr lang="en-US">
              <a:solidFill>
                <a:srgbClr val="FFFFFF"/>
              </a:solidFill>
            </a:endParaRPr>
          </a:p>
        </p:txBody>
      </p:sp>
      <p:sp>
        <p:nvSpPr>
          <p:cNvPr id="21"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45175" y="609675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endParaRPr lang="en-US">
              <a:solidFill>
                <a:srgbClr val="FFFFFF"/>
              </a:solidFill>
            </a:endParaRPr>
          </a:p>
        </p:txBody>
      </p:sp>
      <p:sp>
        <p:nvSpPr>
          <p:cNvPr id="23"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54288" y="6238029"/>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endParaRPr lang="en-US">
              <a:solidFill>
                <a:srgbClr val="FFFFFF"/>
              </a:solidFill>
            </a:endParaRPr>
          </a:p>
        </p:txBody>
      </p:sp>
    </p:spTree>
    <p:extLst>
      <p:ext uri="{BB962C8B-B14F-4D97-AF65-F5344CB8AC3E}">
        <p14:creationId xmlns:p14="http://schemas.microsoft.com/office/powerpoint/2010/main" val="1059095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ssorted pills and tablets">
            <a:extLst>
              <a:ext uri="{FF2B5EF4-FFF2-40B4-BE49-F238E27FC236}">
                <a16:creationId xmlns:a16="http://schemas.microsoft.com/office/drawing/2014/main" id="{B1388AB9-45DA-4BA9-B67C-46259C7FAFB1}"/>
              </a:ext>
            </a:extLst>
          </p:cNvPr>
          <p:cNvPicPr>
            <a:picLocks noChangeAspect="1"/>
          </p:cNvPicPr>
          <p:nvPr/>
        </p:nvPicPr>
        <p:blipFill rotWithShape="1">
          <a:blip r:embed="rId3">
            <a:extLst>
              <a:ext uri="{28A0092B-C50C-407E-A947-70E740481C1C}">
                <a14:useLocalDpi xmlns:a14="http://schemas.microsoft.com/office/drawing/2010/main" val="0"/>
              </a:ext>
            </a:extLst>
          </a:blip>
          <a:srcRect l="5884" r="-1" b="-1"/>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419FC4E-1137-4687-BE3E-69B875E9AD2F}"/>
              </a:ext>
            </a:extLst>
          </p:cNvPr>
          <p:cNvSpPr>
            <a:spLocks noGrp="1"/>
          </p:cNvSpPr>
          <p:nvPr>
            <p:ph type="title"/>
          </p:nvPr>
        </p:nvSpPr>
        <p:spPr>
          <a:xfrm>
            <a:off x="838200" y="365125"/>
            <a:ext cx="3822189" cy="1899912"/>
          </a:xfrm>
        </p:spPr>
        <p:txBody>
          <a:bodyPr>
            <a:normAutofit/>
          </a:bodyPr>
          <a:lstStyle/>
          <a:p>
            <a:r>
              <a:rPr lang="en-US" sz="4000"/>
              <a:t>What is a substance?</a:t>
            </a:r>
          </a:p>
        </p:txBody>
      </p:sp>
      <p:sp>
        <p:nvSpPr>
          <p:cNvPr id="3" name="Content Placeholder 2">
            <a:extLst>
              <a:ext uri="{FF2B5EF4-FFF2-40B4-BE49-F238E27FC236}">
                <a16:creationId xmlns:a16="http://schemas.microsoft.com/office/drawing/2014/main" id="{539CE4B8-776E-4556-9DB9-6CDC623C52E2}"/>
              </a:ext>
            </a:extLst>
          </p:cNvPr>
          <p:cNvSpPr>
            <a:spLocks noGrp="1"/>
          </p:cNvSpPr>
          <p:nvPr>
            <p:ph idx="1"/>
          </p:nvPr>
        </p:nvSpPr>
        <p:spPr>
          <a:xfrm>
            <a:off x="838200" y="2434201"/>
            <a:ext cx="4888832" cy="3742762"/>
          </a:xfrm>
        </p:spPr>
        <p:txBody>
          <a:bodyPr>
            <a:normAutofit fontScale="92500" lnSpcReduction="10000"/>
          </a:bodyPr>
          <a:lstStyle/>
          <a:p>
            <a:pPr marL="0" indent="0">
              <a:buNone/>
            </a:pPr>
            <a:r>
              <a:rPr lang="en-US" sz="2000" b="1" dirty="0"/>
              <a:t>Any chemical that:</a:t>
            </a:r>
          </a:p>
          <a:p>
            <a:r>
              <a:rPr lang="en-US" sz="2000" dirty="0"/>
              <a:t>changes perception &amp; thinking</a:t>
            </a:r>
          </a:p>
          <a:p>
            <a:r>
              <a:rPr lang="en-US" sz="2000" dirty="0"/>
              <a:t>affects mentality</a:t>
            </a:r>
          </a:p>
          <a:p>
            <a:r>
              <a:rPr lang="en-US" sz="2000" dirty="0"/>
              <a:t>changes mood</a:t>
            </a:r>
          </a:p>
          <a:p>
            <a:endParaRPr lang="en-US" sz="2000" dirty="0"/>
          </a:p>
          <a:p>
            <a:pPr marL="0" indent="0">
              <a:buNone/>
            </a:pPr>
            <a:r>
              <a:rPr lang="en-US" sz="2000" b="1" dirty="0"/>
              <a:t>Substances can affect our nervous system:</a:t>
            </a:r>
          </a:p>
          <a:p>
            <a:r>
              <a:rPr lang="en-US" sz="2000" dirty="0"/>
              <a:t>Stimulate</a:t>
            </a:r>
          </a:p>
          <a:p>
            <a:r>
              <a:rPr lang="en-US" sz="2000" dirty="0"/>
              <a:t>Depress/Relax</a:t>
            </a:r>
          </a:p>
          <a:p>
            <a:r>
              <a:rPr lang="en-US" sz="2000" dirty="0"/>
              <a:t>Lead to hallucinations</a:t>
            </a:r>
          </a:p>
          <a:p>
            <a:r>
              <a:rPr lang="en-US" sz="2000" dirty="0"/>
              <a:t>Combination effect</a:t>
            </a:r>
          </a:p>
          <a:p>
            <a:endParaRPr lang="en-US" sz="2000" dirty="0"/>
          </a:p>
        </p:txBody>
      </p:sp>
    </p:spTree>
    <p:extLst>
      <p:ext uri="{BB962C8B-B14F-4D97-AF65-F5344CB8AC3E}">
        <p14:creationId xmlns:p14="http://schemas.microsoft.com/office/powerpoint/2010/main" val="9719749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87BB1-242A-4D8D-A49B-085DC456D2F7}"/>
              </a:ext>
            </a:extLst>
          </p:cNvPr>
          <p:cNvSpPr>
            <a:spLocks noGrp="1"/>
          </p:cNvSpPr>
          <p:nvPr>
            <p:ph type="title"/>
          </p:nvPr>
        </p:nvSpPr>
        <p:spPr>
          <a:xfrm>
            <a:off x="838200" y="358588"/>
            <a:ext cx="10515600" cy="1577787"/>
          </a:xfrm>
        </p:spPr>
        <p:txBody>
          <a:bodyPr>
            <a:normAutofit fontScale="90000"/>
          </a:bodyPr>
          <a:lstStyle/>
          <a:p>
            <a:br>
              <a:rPr lang="en-US" dirty="0">
                <a:solidFill>
                  <a:schemeClr val="accent5">
                    <a:lumMod val="50000"/>
                  </a:schemeClr>
                </a:solidFill>
                <a:latin typeface="Arial Black" panose="020B0A04020102020204" pitchFamily="34" charset="0"/>
              </a:rPr>
            </a:br>
            <a:r>
              <a:rPr lang="en-US" dirty="0">
                <a:solidFill>
                  <a:schemeClr val="accent5">
                    <a:lumMod val="50000"/>
                  </a:schemeClr>
                </a:solidFill>
                <a:latin typeface="Arial Black" panose="020B0A04020102020204" pitchFamily="34" charset="0"/>
              </a:rPr>
              <a:t>POLL: </a:t>
            </a:r>
            <a:br>
              <a:rPr lang="en-US" dirty="0">
                <a:solidFill>
                  <a:schemeClr val="accent5">
                    <a:lumMod val="50000"/>
                  </a:schemeClr>
                </a:solidFill>
                <a:latin typeface="Arial Black" panose="020B0A04020102020204" pitchFamily="34" charset="0"/>
              </a:rPr>
            </a:br>
            <a:r>
              <a:rPr lang="en-US" b="1" i="1" dirty="0"/>
              <a:t>Do I have a substance use problem?</a:t>
            </a:r>
          </a:p>
        </p:txBody>
      </p:sp>
      <p:sp>
        <p:nvSpPr>
          <p:cNvPr id="3" name="Content Placeholder 2">
            <a:extLst>
              <a:ext uri="{FF2B5EF4-FFF2-40B4-BE49-F238E27FC236}">
                <a16:creationId xmlns:a16="http://schemas.microsoft.com/office/drawing/2014/main" id="{C6387062-A53B-40C4-8B85-48A3EA8D39B7}"/>
              </a:ext>
            </a:extLst>
          </p:cNvPr>
          <p:cNvSpPr>
            <a:spLocks noGrp="1"/>
          </p:cNvSpPr>
          <p:nvPr>
            <p:ph idx="1"/>
          </p:nvPr>
        </p:nvSpPr>
        <p:spPr>
          <a:xfrm>
            <a:off x="838200" y="2355958"/>
            <a:ext cx="10515600" cy="3937266"/>
          </a:xfrm>
        </p:spPr>
        <p:txBody>
          <a:bodyPr>
            <a:normAutofit/>
          </a:bodyPr>
          <a:lstStyle/>
          <a:p>
            <a:r>
              <a:rPr lang="en-US" dirty="0"/>
              <a:t>For the past 5 years, I have one cigarette every Friday night.</a:t>
            </a:r>
          </a:p>
          <a:p>
            <a:pPr marL="0" indent="0">
              <a:lnSpc>
                <a:spcPct val="60000"/>
              </a:lnSpc>
              <a:spcBef>
                <a:spcPts val="0"/>
              </a:spcBef>
              <a:buNone/>
            </a:pPr>
            <a:endParaRPr lang="en-US" dirty="0"/>
          </a:p>
          <a:p>
            <a:r>
              <a:rPr lang="en-US" dirty="0"/>
              <a:t>My spouse and I share a bottle of wine three times a week.</a:t>
            </a:r>
          </a:p>
          <a:p>
            <a:pPr marL="0" indent="0">
              <a:lnSpc>
                <a:spcPct val="50000"/>
              </a:lnSpc>
              <a:buNone/>
            </a:pPr>
            <a:endParaRPr lang="en-US" dirty="0"/>
          </a:p>
          <a:p>
            <a:r>
              <a:rPr lang="en-US" dirty="0"/>
              <a:t>I sometimes use Xanax to calm my nerves.</a:t>
            </a:r>
          </a:p>
          <a:p>
            <a:pPr marL="0" indent="0">
              <a:lnSpc>
                <a:spcPct val="50000"/>
              </a:lnSpc>
              <a:buNone/>
            </a:pPr>
            <a:endParaRPr lang="en-US" dirty="0"/>
          </a:p>
          <a:p>
            <a:r>
              <a:rPr lang="en-US" dirty="0"/>
              <a:t>I can’t function without my morning cup of coffee.</a:t>
            </a:r>
          </a:p>
          <a:p>
            <a:pPr marL="0" indent="0">
              <a:lnSpc>
                <a:spcPct val="50000"/>
              </a:lnSpc>
              <a:buNone/>
            </a:pPr>
            <a:endParaRPr lang="en-US" dirty="0"/>
          </a:p>
          <a:p>
            <a:r>
              <a:rPr lang="en-US" dirty="0"/>
              <a:t>I smoke meth once a month.</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76056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187BB1-242A-4D8D-A49B-085DC456D2F7}"/>
              </a:ext>
            </a:extLst>
          </p:cNvPr>
          <p:cNvSpPr>
            <a:spLocks noGrp="1"/>
          </p:cNvSpPr>
          <p:nvPr>
            <p:ph type="title"/>
          </p:nvPr>
        </p:nvSpPr>
        <p:spPr>
          <a:xfrm>
            <a:off x="838200" y="365125"/>
            <a:ext cx="6530787" cy="1807305"/>
          </a:xfrm>
        </p:spPr>
        <p:txBody>
          <a:bodyPr>
            <a:normAutofit/>
          </a:bodyPr>
          <a:lstStyle/>
          <a:p>
            <a:r>
              <a:rPr lang="en-US" dirty="0">
                <a:solidFill>
                  <a:schemeClr val="accent5">
                    <a:lumMod val="50000"/>
                  </a:schemeClr>
                </a:solidFill>
                <a:latin typeface="Arial Black" panose="020B0A04020102020204" pitchFamily="34" charset="0"/>
              </a:rPr>
              <a:t>When does it become a problem?</a:t>
            </a:r>
          </a:p>
        </p:txBody>
      </p:sp>
      <p:sp>
        <p:nvSpPr>
          <p:cNvPr id="3" name="Content Placeholder 2">
            <a:extLst>
              <a:ext uri="{FF2B5EF4-FFF2-40B4-BE49-F238E27FC236}">
                <a16:creationId xmlns:a16="http://schemas.microsoft.com/office/drawing/2014/main" id="{C6387062-A53B-40C4-8B85-48A3EA8D39B7}"/>
              </a:ext>
            </a:extLst>
          </p:cNvPr>
          <p:cNvSpPr>
            <a:spLocks noGrp="1"/>
          </p:cNvSpPr>
          <p:nvPr>
            <p:ph idx="1"/>
          </p:nvPr>
        </p:nvSpPr>
        <p:spPr>
          <a:xfrm>
            <a:off x="560293" y="2172430"/>
            <a:ext cx="7086600" cy="3843666"/>
          </a:xfrm>
        </p:spPr>
        <p:txBody>
          <a:bodyPr>
            <a:normAutofit/>
          </a:bodyPr>
          <a:lstStyle/>
          <a:p>
            <a:endParaRPr lang="en-US" sz="2000" dirty="0"/>
          </a:p>
          <a:p>
            <a:r>
              <a:rPr lang="en-US" b="1" dirty="0"/>
              <a:t>Becomes the focus of our efforts</a:t>
            </a:r>
          </a:p>
          <a:p>
            <a:pPr marL="0" indent="0">
              <a:lnSpc>
                <a:spcPct val="60000"/>
              </a:lnSpc>
              <a:buNone/>
            </a:pPr>
            <a:endParaRPr lang="en-US" b="1" dirty="0"/>
          </a:p>
          <a:p>
            <a:r>
              <a:rPr lang="en-US" b="1" dirty="0"/>
              <a:t>Continues despite negative consequences</a:t>
            </a:r>
          </a:p>
          <a:p>
            <a:pPr>
              <a:lnSpc>
                <a:spcPct val="50000"/>
              </a:lnSpc>
            </a:pPr>
            <a:endParaRPr lang="en-US" b="1" dirty="0"/>
          </a:p>
          <a:p>
            <a:r>
              <a:rPr lang="en-US" b="1" dirty="0"/>
              <a:t>Risky </a:t>
            </a:r>
            <a:r>
              <a:rPr lang="en-US" b="1" dirty="0" err="1"/>
              <a:t>behaviours</a:t>
            </a:r>
            <a:endParaRPr lang="en-US" b="1" dirty="0"/>
          </a:p>
          <a:p>
            <a:pPr>
              <a:lnSpc>
                <a:spcPct val="50000"/>
              </a:lnSpc>
            </a:pPr>
            <a:endParaRPr lang="en-US" b="1" dirty="0"/>
          </a:p>
          <a:p>
            <a:r>
              <a:rPr lang="en-US" b="1" dirty="0"/>
              <a:t>Tolerance/Withdrawal</a:t>
            </a:r>
          </a:p>
        </p:txBody>
      </p:sp>
      <p:pic>
        <p:nvPicPr>
          <p:cNvPr id="5" name="Picture 4" descr="Sticky notes with question marks">
            <a:extLst>
              <a:ext uri="{FF2B5EF4-FFF2-40B4-BE49-F238E27FC236}">
                <a16:creationId xmlns:a16="http://schemas.microsoft.com/office/drawing/2014/main" id="{8E54846B-BE2F-4F34-834B-A6EEA61788AC}"/>
              </a:ext>
            </a:extLst>
          </p:cNvPr>
          <p:cNvPicPr>
            <a:picLocks noChangeAspect="1"/>
          </p:cNvPicPr>
          <p:nvPr/>
        </p:nvPicPr>
        <p:blipFill rotWithShape="1">
          <a:blip r:embed="rId3">
            <a:extLst>
              <a:ext uri="{28A0092B-C50C-407E-A947-70E740481C1C}">
                <a14:useLocalDpi xmlns:a14="http://schemas.microsoft.com/office/drawing/2010/main" val="0"/>
              </a:ext>
            </a:extLst>
          </a:blip>
          <a:srcRect l="22411" r="19552" b="-1"/>
          <a:stretch/>
        </p:blipFill>
        <p:spPr>
          <a:xfrm>
            <a:off x="6759388" y="0"/>
            <a:ext cx="5432612"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5862343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1902</TotalTime>
  <Words>4572</Words>
  <Application>Microsoft Office PowerPoint</Application>
  <PresentationFormat>Widescreen</PresentationFormat>
  <Paragraphs>419</Paragraphs>
  <Slides>33</Slides>
  <Notes>26</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Arial Black</vt:lpstr>
      <vt:lpstr>Calibri</vt:lpstr>
      <vt:lpstr>Calibri Light</vt:lpstr>
      <vt:lpstr>Courier New</vt:lpstr>
      <vt:lpstr>Times New Roman</vt:lpstr>
      <vt:lpstr>Wingdings</vt:lpstr>
      <vt:lpstr>Office Theme</vt:lpstr>
      <vt:lpstr>Opioid Crisis and Its Impacts on Society and the Workplace</vt:lpstr>
      <vt:lpstr>Topics</vt:lpstr>
      <vt:lpstr>Mental Health During COVID-19</vt:lpstr>
      <vt:lpstr>Mental Health Survey</vt:lpstr>
      <vt:lpstr>CHAT:   Self Care and Coping Strategies</vt:lpstr>
      <vt:lpstr>Substance Use and Substance Use Problems</vt:lpstr>
      <vt:lpstr>What is a substance?</vt:lpstr>
      <vt:lpstr> POLL:  Do I have a substance use problem?</vt:lpstr>
      <vt:lpstr>When does it become a problem?</vt:lpstr>
      <vt:lpstr>Keep in mind that substance use problems </vt:lpstr>
      <vt:lpstr>Opioids and Opiates</vt:lpstr>
      <vt:lpstr>What exactly are opioids?</vt:lpstr>
      <vt:lpstr>What’s the big harm if it’s prescribed?</vt:lpstr>
      <vt:lpstr>What exactly is an overdose?</vt:lpstr>
      <vt:lpstr>Million dollar question:</vt:lpstr>
      <vt:lpstr>Overdose crisis in Canada</vt:lpstr>
      <vt:lpstr>A personal story about the timing:</vt:lpstr>
      <vt:lpstr>Potent stuff</vt:lpstr>
      <vt:lpstr>The Supply</vt:lpstr>
      <vt:lpstr>Reducing Supply - Prescriptions</vt:lpstr>
      <vt:lpstr>Reducing Supply – Imports &amp; Local</vt:lpstr>
      <vt:lpstr>Health System Response </vt:lpstr>
      <vt:lpstr>What you can do</vt:lpstr>
      <vt:lpstr>How to start conversations</vt:lpstr>
      <vt:lpstr>Give information</vt:lpstr>
      <vt:lpstr>Remember your goal: keep the other person safe </vt:lpstr>
      <vt:lpstr>Do you have any questions? </vt:lpstr>
      <vt:lpstr>Resources</vt:lpstr>
      <vt:lpstr>General Information</vt:lpstr>
      <vt:lpstr>Opioid Overdoses</vt:lpstr>
      <vt:lpstr>Naloxone Kits Read specifics before you go as some provinces require a CareCard</vt:lpstr>
      <vt:lpstr>Treatment and Management</vt:lpstr>
      <vt:lpstr>Additional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USW Health &amp; Safety Conference July 21, 2021</dc:title>
  <dc:creator>Naleena Gounder</dc:creator>
  <cp:lastModifiedBy>Bertoncini, Lisa</cp:lastModifiedBy>
  <cp:revision>65</cp:revision>
  <cp:lastPrinted>2021-07-06T17:27:43Z</cp:lastPrinted>
  <dcterms:created xsi:type="dcterms:W3CDTF">2021-07-05T23:25:18Z</dcterms:created>
  <dcterms:modified xsi:type="dcterms:W3CDTF">2021-07-15T22:31:24Z</dcterms:modified>
</cp:coreProperties>
</file>