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80" r:id="rId6"/>
    <p:sldId id="262" r:id="rId7"/>
    <p:sldId id="281" r:id="rId8"/>
    <p:sldId id="282" r:id="rId9"/>
    <p:sldId id="266" r:id="rId10"/>
    <p:sldId id="283" r:id="rId11"/>
    <p:sldId id="268" r:id="rId12"/>
    <p:sldId id="284" r:id="rId13"/>
    <p:sldId id="270" r:id="rId14"/>
    <p:sldId id="285" r:id="rId15"/>
    <p:sldId id="272" r:id="rId16"/>
    <p:sldId id="286" r:id="rId17"/>
    <p:sldId id="274" r:id="rId18"/>
    <p:sldId id="287" r:id="rId19"/>
    <p:sldId id="276" r:id="rId20"/>
    <p:sldId id="288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197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_banner_ligh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200" y="1600200"/>
            <a:ext cx="8229600" cy="47561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1000"/>
                </a:schemeClr>
              </a:gs>
              <a:gs pos="100000">
                <a:schemeClr val="accent1">
                  <a:lumMod val="40000"/>
                  <a:lumOff val="60000"/>
                  <a:alpha val="41000"/>
                </a:schemeClr>
              </a:gs>
              <a:gs pos="50000">
                <a:schemeClr val="bg1">
                  <a:alpha val="91000"/>
                </a:schemeClr>
              </a:gs>
            </a:gsLst>
            <a:lin ang="15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F87-B275-AD44-857A-F0A0F5153F3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F87-B275-AD44-857A-F0A0F5153F3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F87-B275-AD44-857A-F0A0F5153F3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94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8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4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78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5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4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lag_banner_ligh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F87-B275-AD44-857A-F0A0F5153F32}" type="datetimeFigureOut">
              <a:rPr lang="en-US" smtClean="0"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092921"/>
            <a:ext cx="8188616" cy="457046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1000"/>
                </a:schemeClr>
              </a:gs>
              <a:gs pos="100000">
                <a:schemeClr val="accent1">
                  <a:lumMod val="40000"/>
                  <a:lumOff val="60000"/>
                  <a:alpha val="41000"/>
                </a:schemeClr>
              </a:gs>
              <a:gs pos="50000">
                <a:schemeClr val="bg1">
                  <a:alpha val="91000"/>
                </a:schemeClr>
              </a:gs>
            </a:gsLst>
            <a:lin ang="15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53" y="2092921"/>
            <a:ext cx="8229600" cy="4525963"/>
          </a:xfr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  <a:lvl2pPr>
              <a:defRPr>
                <a:solidFill>
                  <a:srgbClr val="254061"/>
                </a:solidFill>
              </a:defRPr>
            </a:lvl2pPr>
            <a:lvl3pPr>
              <a:defRPr>
                <a:solidFill>
                  <a:srgbClr val="254061"/>
                </a:solidFill>
              </a:defRPr>
            </a:lvl3pPr>
            <a:lvl4pPr>
              <a:defRPr>
                <a:solidFill>
                  <a:srgbClr val="254061"/>
                </a:solidFill>
              </a:defRPr>
            </a:lvl4pPr>
            <a:lvl5pPr>
              <a:defRPr>
                <a:solidFill>
                  <a:srgbClr val="2540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1000"/>
                </a:schemeClr>
              </a:gs>
              <a:gs pos="100000">
                <a:schemeClr val="accent1">
                  <a:lumMod val="40000"/>
                  <a:lumOff val="60000"/>
                  <a:alpha val="41000"/>
                </a:schemeClr>
              </a:gs>
              <a:gs pos="50000">
                <a:schemeClr val="bg1">
                  <a:alpha val="91000"/>
                </a:schemeClr>
              </a:gs>
            </a:gsLst>
            <a:lin ang="158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94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2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58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8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ag_bannerNO4x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F87-B275-AD44-857A-F0A0F5153F3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9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F87-B275-AD44-857A-F0A0F5153F3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4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F87-B275-AD44-857A-F0A0F5153F3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F87-B275-AD44-857A-F0A0F5153F3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F87-B275-AD44-857A-F0A0F5153F3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F87-B275-AD44-857A-F0A0F5153F3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5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0CF87-B275-AD44-857A-F0A0F5153F3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0CF87-B275-AD44-857A-F0A0F5153F3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CB9D5-B4FE-584E-8C63-C2EC69FE4A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0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When was the first union formed?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A) </a:t>
            </a:r>
            <a:r>
              <a:rPr lang="en-US" dirty="0" err="1"/>
              <a:t>xxxx</a:t>
            </a:r>
            <a:endParaRPr lang="en-US" dirty="0"/>
          </a:p>
          <a:p>
            <a:pPr lvl="0"/>
            <a:r>
              <a:rPr lang="en-US" dirty="0"/>
              <a:t>B) </a:t>
            </a:r>
            <a:r>
              <a:rPr lang="en-US" dirty="0" err="1"/>
              <a:t>xxxx</a:t>
            </a:r>
            <a:endParaRPr lang="en-US" dirty="0"/>
          </a:p>
          <a:p>
            <a:pPr lvl="0"/>
            <a:r>
              <a:rPr lang="en-US" dirty="0"/>
              <a:t>C) </a:t>
            </a:r>
            <a:r>
              <a:rPr lang="en-US" dirty="0" err="1"/>
              <a:t>xxxx</a:t>
            </a:r>
            <a:endParaRPr lang="en-US" dirty="0"/>
          </a:p>
          <a:p>
            <a:pPr lvl="1"/>
            <a:r>
              <a:rPr lang="en-US" dirty="0"/>
              <a:t>Answer: </a:t>
            </a:r>
            <a:r>
              <a:rPr lang="en-US" dirty="0" err="1"/>
              <a:t>xxxx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F9803-1D6D-4A30-9A9D-5A67FB09EFE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0E0D-ACBE-40FA-BC69-D1CF68BBB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21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62B4A-F5F8-4D03-87C3-EB5CAC6C3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8800" b="1" dirty="0"/>
              <a:t>$4.63 </a:t>
            </a:r>
          </a:p>
          <a:p>
            <a:pPr marL="0" indent="0">
              <a:buNone/>
            </a:pPr>
            <a:r>
              <a:rPr lang="en-CA" dirty="0"/>
              <a:t>That’s the average for all of Canada, according to Statistics Canada.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44F634-4AD7-4CFC-BDE6-97F6C271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 is: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956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A558-08AB-4C9D-8EC6-956D2CF60B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3200" dirty="0"/>
              <a:t>If you are a woman in a unionized job, how much more do you earn each hour on average than a woman who isn’t unionized?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DB005-02AE-4B7E-89E0-2F709D057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l">
              <a:buAutoNum type="alphaLcParenR"/>
            </a:pPr>
            <a:r>
              <a:rPr lang="en-CA" dirty="0"/>
              <a:t>$1.25</a:t>
            </a:r>
          </a:p>
          <a:p>
            <a:pPr marL="514350" indent="-514350" algn="l">
              <a:buAutoNum type="alphaLcParenR"/>
            </a:pPr>
            <a:r>
              <a:rPr lang="en-CA" dirty="0"/>
              <a:t>$6.63</a:t>
            </a:r>
          </a:p>
          <a:p>
            <a:pPr marL="514350" indent="-514350" algn="l">
              <a:buAutoNum type="alphaLcParenR"/>
            </a:pPr>
            <a:r>
              <a:rPr lang="en-CA" dirty="0"/>
              <a:t>35¢</a:t>
            </a:r>
          </a:p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542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02EF1E-3B12-4E50-A2EA-AE4511683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8000" b="1" dirty="0"/>
              <a:t>$6.63</a:t>
            </a:r>
          </a:p>
          <a:p>
            <a:pPr marL="0" indent="0">
              <a:buNone/>
            </a:pPr>
            <a:r>
              <a:rPr lang="en-CA" dirty="0"/>
              <a:t>On average, women in Canada earn 70-80% less than men. Being a union member is one of the best ways for women to try and close that wage gap.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518724-A267-4007-92A5-B27E0A62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 is: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856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6B84-B984-4D93-934D-E7C7D727B1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 dirty="0"/>
              <a:t>Which of the following things were NOT won by unions?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8864E-D33C-48C8-9A0C-E006345A5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31720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lphaLcParenR"/>
            </a:pPr>
            <a:r>
              <a:rPr lang="en-CA" dirty="0"/>
              <a:t>Weekends off</a:t>
            </a:r>
          </a:p>
          <a:p>
            <a:pPr marL="514350" indent="-514350" algn="l">
              <a:buAutoNum type="alphaLcParenR"/>
            </a:pPr>
            <a:r>
              <a:rPr lang="en-CA" dirty="0"/>
              <a:t>The 8-hour work day</a:t>
            </a:r>
          </a:p>
          <a:p>
            <a:pPr marL="514350" indent="-514350" algn="l">
              <a:buAutoNum type="alphaLcParenR"/>
            </a:pPr>
            <a:r>
              <a:rPr lang="en-CA" dirty="0"/>
              <a:t>Paid maternity leave</a:t>
            </a:r>
          </a:p>
          <a:p>
            <a:pPr marL="514350" indent="-514350" algn="l">
              <a:buAutoNum type="alphaLcParenR"/>
            </a:pPr>
            <a:r>
              <a:rPr lang="en-CA" dirty="0"/>
              <a:t>Mandatory drug testing</a:t>
            </a:r>
          </a:p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004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5CB830-F915-44BF-A1E4-7B38E83F3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4400" b="1" dirty="0"/>
              <a:t>Mandatory drug testing</a:t>
            </a:r>
          </a:p>
          <a:p>
            <a:pPr marL="0" indent="0">
              <a:buNone/>
            </a:pPr>
            <a:r>
              <a:rPr lang="en-US" sz="4400" dirty="0"/>
              <a:t>I</a:t>
            </a:r>
            <a:r>
              <a:rPr lang="en-CA" sz="4400" dirty="0"/>
              <a:t>n fact, unions have led successful legal battles to ensure that drug testing in the workplace isn’t done arbitrarily or in violation of human rights.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43F80B-F146-4184-8B87-D5FD5E40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 is: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394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6A70-5DF7-4222-A245-678AC25F9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3600" dirty="0"/>
              <a:t>In the United Steelworkers, the biggest single group of workers we represent is: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34616-99B8-4D41-87B0-EE19E0CE4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lphaLcParenR"/>
            </a:pPr>
            <a:r>
              <a:rPr lang="en-CA" dirty="0"/>
              <a:t>Steel-mill workers in Calgary, Alberta</a:t>
            </a:r>
          </a:p>
          <a:p>
            <a:pPr marL="514350" indent="-514350" algn="l">
              <a:buAutoNum type="alphaLcParenR"/>
            </a:pPr>
            <a:r>
              <a:rPr lang="en-CA" dirty="0"/>
              <a:t>Aluminium-smelter workers in Alma, Quebec </a:t>
            </a:r>
          </a:p>
          <a:p>
            <a:pPr marL="514350" indent="-514350" algn="l">
              <a:buAutoNum type="alphaLcParenR"/>
            </a:pPr>
            <a:r>
              <a:rPr lang="en-CA" dirty="0"/>
              <a:t>University support staff in Toronto, Ontario</a:t>
            </a:r>
          </a:p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126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1A64FD-03C6-47BB-9D86-01E21A10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b="1" dirty="0"/>
              <a:t>University support-staff in Toronto, Ontario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CA" dirty="0"/>
              <a:t>SW Local 1998 represents about 8,000 workers at the University of Toronto who do administrative, technical, financial, and other work.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5B9F2-4938-4DC6-9657-EAB4BF80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 is: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5361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3146-4E58-4EE4-A4C2-C0EE6E7D7E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 dirty="0"/>
              <a:t>Who decides if a group of workers go out on strike?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1474DD-408E-40D5-92CF-C46A55443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l">
              <a:buAutoNum type="alphaLcParenR"/>
            </a:pPr>
            <a:r>
              <a:rPr lang="en-CA" dirty="0"/>
              <a:t>The union president</a:t>
            </a:r>
          </a:p>
          <a:p>
            <a:pPr marL="514350" indent="-514350" algn="l">
              <a:buAutoNum type="alphaLcParenR"/>
            </a:pPr>
            <a:r>
              <a:rPr lang="en-CA" dirty="0"/>
              <a:t>A majority of the workers voting by secret ballot</a:t>
            </a:r>
          </a:p>
          <a:p>
            <a:pPr marL="514350" indent="-514350" algn="l">
              <a:buAutoNum type="alphaLcParenR"/>
            </a:pPr>
            <a:r>
              <a:rPr lang="en-CA" dirty="0"/>
              <a:t>The union’s negotiating committee</a:t>
            </a:r>
          </a:p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188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394832-C30C-49D8-9879-2047A9EFA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sz="4000" b="1" dirty="0"/>
              <a:t>A majority of the workers voting by secret ballot</a:t>
            </a:r>
          </a:p>
          <a:p>
            <a:pPr marL="0" indent="0">
              <a:buNone/>
            </a:pPr>
            <a:r>
              <a:rPr lang="en-US" dirty="0"/>
              <a:t>It’s the law, and a requirement under most union constitutions.</a:t>
            </a: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E30B4A-E055-45F1-A31E-C56A23A3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 is: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6078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22251-AD85-47F7-9F1A-7E91D520B1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3200" dirty="0"/>
              <a:t>In 1990 the average Canadian Chief Executive Officer made 25 times what the average worker earned. By 2018, Canada’s top 100 CEOs made: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EB02D1-C537-404A-B9F9-A0B1DB9F19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l">
              <a:buAutoNum type="alphaLcParenR"/>
            </a:pPr>
            <a:r>
              <a:rPr lang="en-CA" dirty="0"/>
              <a:t>7 times more</a:t>
            </a:r>
          </a:p>
          <a:p>
            <a:pPr marL="514350" indent="-514350" algn="l">
              <a:buAutoNum type="alphaLcParenR"/>
            </a:pPr>
            <a:r>
              <a:rPr lang="en-CA" dirty="0"/>
              <a:t>27 times more</a:t>
            </a:r>
          </a:p>
          <a:p>
            <a:pPr marL="514350" indent="-514350" algn="l">
              <a:buAutoNum type="alphaLcParenR"/>
            </a:pPr>
            <a:r>
              <a:rPr lang="en-CA" dirty="0"/>
              <a:t>227 times more</a:t>
            </a:r>
          </a:p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28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8800" dirty="0"/>
            </a:br>
            <a:r>
              <a:rPr lang="en-US" sz="8800" dirty="0"/>
              <a:t>USW </a:t>
            </a:r>
            <a:br>
              <a:rPr lang="en-US" sz="8800" dirty="0"/>
            </a:br>
            <a:r>
              <a:rPr lang="en-US" sz="8800" dirty="0"/>
              <a:t>GAME SHOW</a:t>
            </a:r>
          </a:p>
        </p:txBody>
      </p:sp>
    </p:spTree>
    <p:extLst>
      <p:ext uri="{BB962C8B-B14F-4D97-AF65-F5344CB8AC3E}">
        <p14:creationId xmlns:p14="http://schemas.microsoft.com/office/powerpoint/2010/main" val="1964279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8F42AB-4D91-46FA-B9CA-8031CCD9E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8800" b="1" dirty="0"/>
              <a:t>227 times more</a:t>
            </a:r>
          </a:p>
          <a:p>
            <a:pPr marL="0" indent="0">
              <a:buNone/>
            </a:pPr>
            <a:r>
              <a:rPr lang="en-CA" dirty="0"/>
              <a:t>That’s an average of $11.8 million a year, compared to $52,000 a year for the average worker.</a:t>
            </a:r>
            <a:endParaRPr lang="en-CA" sz="5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5AD64D-635E-4081-AC6E-177E9146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 is: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322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9824-C803-4BAD-97BF-14AAA189C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How well did you do?</a:t>
            </a:r>
            <a:endParaRPr lang="en-CA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8EAF2-A257-4AD2-9CAD-4C9A4AD3B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14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3600" dirty="0"/>
              <a:t>The first time workers in Canada organized against unfair treatment by the boss was in: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l">
              <a:buAutoNum type="alphaLcParenR"/>
            </a:pPr>
            <a:r>
              <a:rPr lang="en-CA" dirty="0"/>
              <a:t>1671, in Quebec City</a:t>
            </a:r>
          </a:p>
          <a:p>
            <a:pPr marL="514350" indent="-514350" algn="l">
              <a:buAutoNum type="alphaLcParenR"/>
            </a:pPr>
            <a:r>
              <a:rPr lang="en-CA" dirty="0"/>
              <a:t>1919, and the Winnipeg General Strike</a:t>
            </a:r>
          </a:p>
          <a:p>
            <a:pPr marL="514350" indent="-514350" algn="l">
              <a:buAutoNum type="alphaLcParenR"/>
            </a:pPr>
            <a:r>
              <a:rPr lang="en-CA" dirty="0"/>
              <a:t>1992, and the NHL strike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710058-73D5-4EA8-831E-4F63CCE1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1671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Carpenters in Quebec’s ship-building industry asked for a raise because living expenses were higher than they had been told before leaving France. But their bosses said no. So the carpenters took five minutes to drive a nail and two days to saw a log. The bosses eventually gave in and increased wages.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2E658F-5012-47F0-9B28-0B6027DB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 is: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150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United Steelworkers got its start in: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l">
              <a:buAutoNum type="alphaLcParenR"/>
            </a:pPr>
            <a:r>
              <a:rPr lang="en-US" dirty="0"/>
              <a:t>2001</a:t>
            </a:r>
          </a:p>
          <a:p>
            <a:pPr marL="514350" indent="-514350" algn="l">
              <a:buAutoNum type="alphaLcParenR"/>
            </a:pPr>
            <a:r>
              <a:rPr lang="en-US" dirty="0"/>
              <a:t>1936</a:t>
            </a:r>
          </a:p>
          <a:p>
            <a:pPr marL="514350" indent="-514350" algn="l">
              <a:buAutoNum type="alphaLcParenR"/>
            </a:pPr>
            <a:r>
              <a:rPr lang="en-US" dirty="0"/>
              <a:t>1672</a:t>
            </a:r>
          </a:p>
        </p:txBody>
      </p:sp>
    </p:spTree>
    <p:extLst>
      <p:ext uri="{BB962C8B-B14F-4D97-AF65-F5344CB8AC3E}">
        <p14:creationId xmlns:p14="http://schemas.microsoft.com/office/powerpoint/2010/main" val="30262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289AB1-560B-4222-A751-7E31BC8E8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1936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Steelworkers in Hamilton, Ontario and Sydney, Nova Scotia were among the first members. But workers in steel mills had been organizing for better working conditions since the late 1800s.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B53B1B-B841-438A-B630-CD1746A1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 is: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991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26F9-81BA-4675-8BE1-62554A40D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3200" dirty="0"/>
              <a:t>When the union and the employer sit down to bargain a contract, what percentage of the time does it end up in a strike?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6BBDA-FECF-459D-B6E1-F0DEE50B0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l">
              <a:buAutoNum type="alphaLcParenR"/>
            </a:pPr>
            <a:r>
              <a:rPr lang="en-CA" dirty="0"/>
              <a:t>3%</a:t>
            </a:r>
          </a:p>
          <a:p>
            <a:pPr marL="514350" indent="-514350" algn="l">
              <a:buAutoNum type="alphaLcParenR"/>
            </a:pPr>
            <a:r>
              <a:rPr lang="en-CA" dirty="0"/>
              <a:t>50%</a:t>
            </a:r>
          </a:p>
          <a:p>
            <a:pPr marL="514350" indent="-514350" algn="l">
              <a:buAutoNum type="alphaLcParenR"/>
            </a:pPr>
            <a:r>
              <a:rPr lang="en-CA" dirty="0"/>
              <a:t>84%</a:t>
            </a:r>
          </a:p>
        </p:txBody>
      </p:sp>
    </p:spTree>
    <p:extLst>
      <p:ext uri="{BB962C8B-B14F-4D97-AF65-F5344CB8AC3E}">
        <p14:creationId xmlns:p14="http://schemas.microsoft.com/office/powerpoint/2010/main" val="105595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97742F-B27C-4D43-911A-5B39346A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34400" b="1" dirty="0"/>
              <a:t>3%</a:t>
            </a:r>
          </a:p>
          <a:p>
            <a:pPr marL="0" indent="0">
              <a:buNone/>
            </a:pPr>
            <a:r>
              <a:rPr lang="en-US" sz="14400" dirty="0"/>
              <a:t>Most negotiations end in a deal, even long negotiations. The right to strike is a fundamental right in Canada, but one that’s not used very often. </a:t>
            </a:r>
            <a:endParaRPr lang="en-CA" sz="14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A175E3-0777-49E7-8757-269D4D44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answer is: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096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0910-33E7-4298-A543-40348495A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3200" dirty="0"/>
              <a:t>If you are 15-29 years old and in a unionized job, how much more do you earn each hour on average than a young worker who isn’t unionized?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AF59E-49E7-4E53-9F86-AA9B0B40C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 algn="l">
              <a:buAutoNum type="alphaLcParenR"/>
            </a:pPr>
            <a:r>
              <a:rPr lang="en-CA" dirty="0"/>
              <a:t>15¢ </a:t>
            </a:r>
          </a:p>
          <a:p>
            <a:pPr marL="514350" indent="-514350" algn="l">
              <a:buAutoNum type="alphaLcParenR"/>
            </a:pPr>
            <a:r>
              <a:rPr lang="en-CA" dirty="0"/>
              <a:t>$2.99 </a:t>
            </a:r>
          </a:p>
          <a:p>
            <a:pPr marL="514350" indent="-514350" algn="l">
              <a:buAutoNum type="alphaLcParenR"/>
            </a:pPr>
            <a:r>
              <a:rPr lang="en-CA" dirty="0"/>
              <a:t>$4.63 </a:t>
            </a:r>
          </a:p>
          <a:p>
            <a:pPr algn="l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807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game show 3</Template>
  <TotalTime>131</TotalTime>
  <Words>593</Words>
  <Application>Microsoft Office PowerPoint</Application>
  <PresentationFormat>On-screen Show (4:3)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Custom Design</vt:lpstr>
      <vt:lpstr>PowerPoint Presentation</vt:lpstr>
      <vt:lpstr> USW  GAME SHOW</vt:lpstr>
      <vt:lpstr>The first time workers in Canada organized against unfair treatment by the boss was in:</vt:lpstr>
      <vt:lpstr>The answer is:</vt:lpstr>
      <vt:lpstr>The United Steelworkers got its start in: </vt:lpstr>
      <vt:lpstr>The answer is:</vt:lpstr>
      <vt:lpstr>When the union and the employer sit down to bargain a contract, what percentage of the time does it end up in a strike?</vt:lpstr>
      <vt:lpstr>The answer is:</vt:lpstr>
      <vt:lpstr>If you are 15-29 years old and in a unionized job, how much more do you earn each hour on average than a young worker who isn’t unionized?</vt:lpstr>
      <vt:lpstr>The answer is:</vt:lpstr>
      <vt:lpstr>If you are a woman in a unionized job, how much more do you earn each hour on average than a woman who isn’t unionized?</vt:lpstr>
      <vt:lpstr>The answer is:</vt:lpstr>
      <vt:lpstr>Which of the following things were NOT won by unions?</vt:lpstr>
      <vt:lpstr>The answer is:</vt:lpstr>
      <vt:lpstr>In the United Steelworkers, the biggest single group of workers we represent is:</vt:lpstr>
      <vt:lpstr>The answer is:</vt:lpstr>
      <vt:lpstr>Who decides if a group of workers go out on strike?</vt:lpstr>
      <vt:lpstr>The answer is:</vt:lpstr>
      <vt:lpstr>In 1990 the average Canadian Chief Executive Officer made 25 times what the average worker earned. By 2018, Canada’s top 100 CEOs made:</vt:lpstr>
      <vt:lpstr>The answer is:</vt:lpstr>
      <vt:lpstr>How well did you do?</vt:lpstr>
    </vt:vector>
  </TitlesOfParts>
  <Company>United Steelworkers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Paavo, Adriane</dc:creator>
  <cp:lastModifiedBy>Paavo, Adriane</cp:lastModifiedBy>
  <cp:revision>12</cp:revision>
  <dcterms:created xsi:type="dcterms:W3CDTF">2020-03-25T12:44:44Z</dcterms:created>
  <dcterms:modified xsi:type="dcterms:W3CDTF">2020-03-25T20:04:07Z</dcterms:modified>
</cp:coreProperties>
</file>